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3"/>
  </p:handoutMasterIdLst>
  <p:sldIdLst>
    <p:sldId id="257" r:id="rId2"/>
    <p:sldId id="261" r:id="rId3"/>
    <p:sldId id="256" r:id="rId4"/>
    <p:sldId id="258" r:id="rId5"/>
    <p:sldId id="259" r:id="rId6"/>
    <p:sldId id="262" r:id="rId7"/>
    <p:sldId id="263" r:id="rId8"/>
    <p:sldId id="264" r:id="rId9"/>
    <p:sldId id="265" r:id="rId10"/>
    <p:sldId id="266" r:id="rId11"/>
    <p:sldId id="267" r:id="rId12"/>
  </p:sldIdLst>
  <p:sldSz cx="12192000" cy="6858000"/>
  <p:notesSz cx="6797675" cy="9926638"/>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7"/>
    <p:restoredTop sz="94650"/>
  </p:normalViewPr>
  <p:slideViewPr>
    <p:cSldViewPr snapToGrid="0" snapToObjects="1">
      <p:cViewPr varScale="1">
        <p:scale>
          <a:sx n="121" d="100"/>
          <a:sy n="121" d="100"/>
        </p:scale>
        <p:origin x="3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BE3C9FA-4A14-40B5-80B5-2EB3B592946C}" type="datetimeFigureOut">
              <a:rPr lang="en-GB" smtClean="0"/>
              <a:t>12/12/2018</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7CCD381-3844-46CA-BAE2-89336939F171}" type="slidenum">
              <a:rPr lang="en-GB" smtClean="0"/>
              <a:t>‹#›</a:t>
            </a:fld>
            <a:endParaRPr lang="en-GB"/>
          </a:p>
        </p:txBody>
      </p:sp>
    </p:spTree>
    <p:extLst>
      <p:ext uri="{BB962C8B-B14F-4D97-AF65-F5344CB8AC3E}">
        <p14:creationId xmlns:p14="http://schemas.microsoft.com/office/powerpoint/2010/main" val="153275964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3" name="TextBox 2"/>
          <p:cNvSpPr txBox="1"/>
          <p:nvPr userDrawn="1"/>
        </p:nvSpPr>
        <p:spPr>
          <a:xfrm>
            <a:off x="371475" y="5658281"/>
            <a:ext cx="6113462" cy="893774"/>
          </a:xfrm>
          <a:prstGeom prst="rect">
            <a:avLst/>
          </a:prstGeom>
          <a:noFill/>
        </p:spPr>
        <p:txBody>
          <a:bodyPr wrap="none" lIns="0" tIns="0" rIns="0" bIns="0" rtlCol="0" anchor="t" anchorCtr="0">
            <a:noAutofit/>
          </a:bodyPr>
          <a:lstStyle/>
          <a:p>
            <a:pPr>
              <a:spcAft>
                <a:spcPts val="600"/>
              </a:spcAft>
            </a:pPr>
            <a:r>
              <a:rPr lang="en-GB" sz="3000" b="1" i="0" baseline="0" dirty="0" err="1" smtClean="0">
                <a:solidFill>
                  <a:schemeClr val="tx2"/>
                </a:solidFill>
                <a:latin typeface="Ubuntu" charset="0"/>
                <a:ea typeface="Ubuntu" charset="0"/>
                <a:cs typeface="Ubuntu" charset="0"/>
              </a:rPr>
              <a:t>www.accelerate</a:t>
            </a:r>
            <a:r>
              <a:rPr lang="is-IS" sz="3000" b="1" i="0" baseline="0" dirty="0" smtClean="0">
                <a:solidFill>
                  <a:schemeClr val="tx2"/>
                </a:solidFill>
                <a:latin typeface="Ubuntu" charset="0"/>
                <a:ea typeface="Ubuntu" charset="0"/>
                <a:cs typeface="Ubuntu" charset="0"/>
              </a:rPr>
              <a:t>.org.uk</a:t>
            </a:r>
          </a:p>
          <a:p>
            <a:pPr marL="0" marR="0" indent="0" algn="l" defTabSz="914377" rtl="0" eaLnBrk="1" fontAlgn="auto" latinLnBrk="0" hangingPunct="1">
              <a:lnSpc>
                <a:spcPct val="100000"/>
              </a:lnSpc>
              <a:spcBef>
                <a:spcPts val="800"/>
              </a:spcBef>
              <a:spcAft>
                <a:spcPts val="0"/>
              </a:spcAft>
              <a:buClrTx/>
              <a:buSzTx/>
              <a:buFontTx/>
              <a:buNone/>
              <a:tabLst/>
              <a:defRPr/>
            </a:pPr>
            <a:r>
              <a:rPr lang="it-IT" sz="1500" b="0" i="0" dirty="0" smtClean="0">
                <a:solidFill>
                  <a:schemeClr val="tx1"/>
                </a:solidFill>
                <a:latin typeface="Ubuntu Medium" charset="0"/>
                <a:ea typeface="Ubuntu Medium" charset="0"/>
                <a:cs typeface="Ubuntu Medium" charset="0"/>
              </a:rPr>
              <a:t>02476 633911</a:t>
            </a:r>
            <a:r>
              <a:rPr lang="is-IS" sz="1500" b="0" i="0" dirty="0" smtClean="0">
                <a:latin typeface="Ubuntu Medium" charset="0"/>
                <a:ea typeface="Ubuntu Medium" charset="0"/>
                <a:cs typeface="Ubuntu Medium" charset="0"/>
              </a:rPr>
              <a:t> </a:t>
            </a:r>
            <a:r>
              <a:rPr lang="is-IS" sz="1500" b="0" i="0" dirty="0" smtClean="0">
                <a:solidFill>
                  <a:schemeClr val="accent4"/>
                </a:solidFill>
                <a:latin typeface="Ubuntu Light" charset="0"/>
                <a:ea typeface="Ubuntu Light" charset="0"/>
                <a:cs typeface="Ubuntu Light" charset="0"/>
              </a:rPr>
              <a:t>|</a:t>
            </a:r>
            <a:r>
              <a:rPr lang="is-IS" sz="1500" b="0" i="0" dirty="0" smtClean="0">
                <a:solidFill>
                  <a:schemeClr val="accent4"/>
                </a:solidFill>
                <a:latin typeface="Ubuntu Medium" charset="0"/>
                <a:ea typeface="Ubuntu Medium" charset="0"/>
                <a:cs typeface="Ubuntu Medium" charset="0"/>
              </a:rPr>
              <a:t> </a:t>
            </a:r>
            <a:r>
              <a:rPr lang="it-IT" sz="1500" b="0" i="0" dirty="0" smtClean="0">
                <a:solidFill>
                  <a:schemeClr val="tx1"/>
                </a:solidFill>
                <a:latin typeface="Ubuntu Medium" charset="0"/>
                <a:ea typeface="Ubuntu Medium" charset="0"/>
                <a:cs typeface="Ubuntu Medium" charset="0"/>
              </a:rPr>
              <a:t>info@</a:t>
            </a:r>
            <a:r>
              <a:rPr lang="is-IS" sz="1500" b="0" i="0" dirty="0" smtClean="0">
                <a:latin typeface="Ubuntu Medium" charset="0"/>
                <a:ea typeface="Ubuntu Medium" charset="0"/>
                <a:cs typeface="Ubuntu Medium" charset="0"/>
              </a:rPr>
              <a:t>accelerate.org.uk</a:t>
            </a:r>
            <a:endParaRPr lang="en-GB" sz="1500" b="0" i="0" dirty="0" smtClean="0">
              <a:solidFill>
                <a:schemeClr val="tx1"/>
              </a:solidFill>
              <a:latin typeface="Ubuntu Medium" charset="0"/>
              <a:ea typeface="Ubuntu Medium" charset="0"/>
              <a:cs typeface="Ubuntu Medium" charset="0"/>
            </a:endParaRPr>
          </a:p>
          <a:p>
            <a:endParaRPr lang="is-IS" b="0" i="0" dirty="0" smtClean="0">
              <a:latin typeface="Ubuntu Medium" charset="0"/>
              <a:ea typeface="Ubuntu Medium" charset="0"/>
              <a:cs typeface="Ubuntu Medium" charset="0"/>
            </a:endParaRPr>
          </a:p>
        </p:txBody>
      </p:sp>
      <p:sp>
        <p:nvSpPr>
          <p:cNvPr id="6" name="Rectangle 5"/>
          <p:cNvSpPr/>
          <p:nvPr userDrawn="1"/>
        </p:nvSpPr>
        <p:spPr>
          <a:xfrm>
            <a:off x="0" y="0"/>
            <a:ext cx="12192000" cy="5373687"/>
          </a:xfrm>
          <a:prstGeom prst="rect">
            <a:avLst/>
          </a:prstGeom>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50378"/>
          <a:stretch/>
        </p:blipFill>
        <p:spPr>
          <a:xfrm>
            <a:off x="-1" y="-1"/>
            <a:ext cx="2488819" cy="5015523"/>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38403" y="3300640"/>
            <a:ext cx="1682122" cy="1714882"/>
          </a:xfrm>
          <a:prstGeom prst="rect">
            <a:avLst/>
          </a:prstGeom>
        </p:spPr>
      </p:pic>
      <p:pic>
        <p:nvPicPr>
          <p:cNvPr id="8" name="Picture 7"/>
          <p:cNvPicPr/>
          <p:nvPr userDrawn="1"/>
        </p:nvPicPr>
        <p:blipFill>
          <a:blip r:embed="rId4">
            <a:extLst>
              <a:ext uri="{28A0092B-C50C-407E-A947-70E740481C1C}">
                <a14:useLocalDpi xmlns:a14="http://schemas.microsoft.com/office/drawing/2010/main" val="0"/>
              </a:ext>
            </a:extLst>
          </a:blip>
          <a:stretch>
            <a:fillRect/>
          </a:stretch>
        </p:blipFill>
        <p:spPr>
          <a:xfrm>
            <a:off x="9192371" y="5373687"/>
            <a:ext cx="2539365" cy="1439545"/>
          </a:xfrm>
          <a:prstGeom prst="rect">
            <a:avLst/>
          </a:prstGeom>
        </p:spPr>
      </p:pic>
    </p:spTree>
    <p:extLst>
      <p:ext uri="{BB962C8B-B14F-4D97-AF65-F5344CB8AC3E}">
        <p14:creationId xmlns:p14="http://schemas.microsoft.com/office/powerpoint/2010/main" val="1008844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2454" y="333247"/>
            <a:ext cx="10728325" cy="1133088"/>
          </a:xfrm>
          <a:prstGeom prst="rect">
            <a:avLst/>
          </a:prstGeom>
        </p:spPr>
        <p:txBody>
          <a:bodyPr wrap="square" lIns="0" tIns="0" rIns="0" bIns="0" anchor="t" anchorCtr="0">
            <a:noAutofit/>
          </a:bodyPr>
          <a:lstStyle>
            <a:lvl1pPr algn="l">
              <a:defRPr sz="6000"/>
            </a:lvl1pPr>
          </a:lstStyle>
          <a:p>
            <a:r>
              <a:rPr lang="en-GB" dirty="0" smtClean="0"/>
              <a:t>What is Accelerate?</a:t>
            </a:r>
            <a:endParaRPr lang="en-GB" dirty="0"/>
          </a:p>
        </p:txBody>
      </p:sp>
      <p:sp>
        <p:nvSpPr>
          <p:cNvPr id="3" name="Subtitle 2"/>
          <p:cNvSpPr>
            <a:spLocks noGrp="1"/>
          </p:cNvSpPr>
          <p:nvPr>
            <p:ph type="subTitle" idx="1" hasCustomPrompt="1"/>
          </p:nvPr>
        </p:nvSpPr>
        <p:spPr>
          <a:xfrm>
            <a:off x="731838" y="1622854"/>
            <a:ext cx="10728324" cy="3785759"/>
          </a:xfrm>
        </p:spPr>
        <p:txBody>
          <a:bodyPr wrap="square" lIns="0" tIns="0" rIns="0" bIns="0">
            <a:noAutofit/>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lvl="0"/>
            <a:r>
              <a:rPr lang="en-US" dirty="0" smtClean="0"/>
              <a:t>£3 million Building Better Opportunities project .</a:t>
            </a:r>
          </a:p>
          <a:p>
            <a:pPr lvl="0"/>
            <a:r>
              <a:rPr lang="en-US" dirty="0" smtClean="0"/>
              <a:t>Led by Coventry &amp; Warwickshire CDA. The project brought together 23 partners to provide each participant with a single access point to confidence building, work experience, skills enhancement, enterprise support and practical help to overcome barriers.</a:t>
            </a:r>
          </a:p>
          <a:p>
            <a:pPr lvl="0"/>
            <a:r>
              <a:rPr lang="en-US" dirty="0" smtClean="0"/>
              <a:t>Each participant is assigned a journey guide responsible for working with them to design a tailor made package of support to meet their individual requirements.</a:t>
            </a:r>
          </a:p>
          <a:p>
            <a:r>
              <a:rPr lang="en-US" dirty="0" smtClean="0"/>
              <a:t>Click to edit Master subtitle style</a:t>
            </a:r>
            <a:endParaRPr lang="en-GB" dirty="0"/>
          </a:p>
        </p:txBody>
      </p:sp>
    </p:spTree>
    <p:extLst>
      <p:ext uri="{BB962C8B-B14F-4D97-AF65-F5344CB8AC3E}">
        <p14:creationId xmlns:p14="http://schemas.microsoft.com/office/powerpoint/2010/main" val="4672792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838" y="728663"/>
            <a:ext cx="10728324" cy="1540149"/>
          </a:xfrm>
          <a:prstGeom prst="rect">
            <a:avLst/>
          </a:prstGeom>
        </p:spPr>
        <p:txBody>
          <a:bodyPr/>
          <a:lstStyle/>
          <a:p>
            <a:r>
              <a:rPr lang="en-US" smtClean="0"/>
              <a:t>Click to edit Master title style</a:t>
            </a:r>
            <a:endParaRPr lang="en-GB" dirty="0"/>
          </a:p>
        </p:txBody>
      </p:sp>
      <p:sp>
        <p:nvSpPr>
          <p:cNvPr id="3" name="Content Placeholder 2"/>
          <p:cNvSpPr>
            <a:spLocks noGrp="1"/>
          </p:cNvSpPr>
          <p:nvPr>
            <p:ph idx="1"/>
          </p:nvPr>
        </p:nvSpPr>
        <p:spPr>
          <a:xfrm>
            <a:off x="731838" y="2410017"/>
            <a:ext cx="10728324" cy="29985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13951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31837" y="728663"/>
            <a:ext cx="10728325" cy="1045135"/>
          </a:xfrm>
          <a:prstGeom prst="rect">
            <a:avLst/>
          </a:prstGeom>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731838" y="1825626"/>
            <a:ext cx="5287962" cy="35829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72199" y="1825626"/>
            <a:ext cx="5287963" cy="35829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31837" y="728663"/>
            <a:ext cx="10728325" cy="4679950"/>
          </a:xfrm>
          <a:prstGeom prst="rect">
            <a:avLst/>
          </a:prstGeo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1602680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838" y="728663"/>
            <a:ext cx="3932237" cy="1600200"/>
          </a:xfrm>
          <a:prstGeom prst="rect">
            <a:avLst/>
          </a:prstGeom>
        </p:spPr>
        <p:txBody>
          <a:bodyPr wrap="square" anchor="t" anchorCtr="0"/>
          <a:lstStyle>
            <a:lvl1pPr>
              <a:defRPr sz="3200"/>
            </a:lvl1pPr>
          </a:lstStyle>
          <a:p>
            <a:r>
              <a:rPr lang="en-US" dirty="0" smtClean="0"/>
              <a:t>Click to edit Master title style</a:t>
            </a:r>
            <a:endParaRPr lang="en-GB" dirty="0"/>
          </a:p>
        </p:txBody>
      </p:sp>
      <p:sp>
        <p:nvSpPr>
          <p:cNvPr id="3" name="Picture Placeholder 2"/>
          <p:cNvSpPr>
            <a:spLocks noGrp="1"/>
          </p:cNvSpPr>
          <p:nvPr>
            <p:ph type="pic" idx="1"/>
          </p:nvPr>
        </p:nvSpPr>
        <p:spPr>
          <a:xfrm>
            <a:off x="5183187" y="728662"/>
            <a:ext cx="6276975" cy="4679951"/>
          </a:xfrm>
        </p:spPr>
        <p:txBody>
          <a:bodyPr wrap="square"/>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731838" y="2487756"/>
            <a:ext cx="3932237" cy="2920857"/>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smtClean="0"/>
              <a:t>Click to edit Master text styles</a:t>
            </a:r>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1838" y="1832500"/>
            <a:ext cx="10728324" cy="3582987"/>
          </a:xfrm>
          <a:prstGeom prst="rect">
            <a:avLst/>
          </a:prstGeom>
        </p:spPr>
        <p:txBody>
          <a:bodyPr vert="horz" wrap="square" lIns="0" tIns="0" rIns="0" bIns="0" rtlCol="0">
            <a:noAutofit/>
          </a:bodyPr>
          <a:lstStyle/>
          <a:p>
            <a:pPr lvl="0"/>
            <a:endParaRPr lang="en-US" dirty="0" smtClean="0"/>
          </a:p>
        </p:txBody>
      </p:sp>
      <p:sp>
        <p:nvSpPr>
          <p:cNvPr id="7" name="Title Placeholder 6"/>
          <p:cNvSpPr>
            <a:spLocks noGrp="1"/>
          </p:cNvSpPr>
          <p:nvPr>
            <p:ph type="title"/>
          </p:nvPr>
        </p:nvSpPr>
        <p:spPr>
          <a:xfrm>
            <a:off x="731837" y="728663"/>
            <a:ext cx="10728325" cy="962025"/>
          </a:xfrm>
          <a:prstGeom prst="rect">
            <a:avLst/>
          </a:prstGeom>
        </p:spPr>
        <p:txBody>
          <a:bodyPr vert="horz" wrap="square" lIns="0" tIns="0" rIns="0" bIns="0" rtlCol="0" anchor="t" anchorCtr="0">
            <a:noAutofit/>
          </a:bodyPr>
          <a:lstStyle/>
          <a:p>
            <a:r>
              <a:rPr lang="en-GB" dirty="0" smtClean="0"/>
              <a:t/>
            </a:r>
            <a:br>
              <a:rPr lang="en-GB" dirty="0" smtClean="0"/>
            </a:br>
            <a:r>
              <a:rPr lang="en-GB" dirty="0" smtClean="0"/>
              <a:t/>
            </a:r>
            <a:br>
              <a:rPr lang="en-GB" dirty="0" smtClean="0"/>
            </a:br>
            <a:endParaRPr lang="en-GB" dirty="0"/>
          </a:p>
        </p:txBody>
      </p:sp>
      <p:pic>
        <p:nvPicPr>
          <p:cNvPr id="10" name="Picture 9"/>
          <p:cNvPicPr>
            <a:picLocks noChangeAspect="1"/>
          </p:cNvPicPr>
          <p:nvPr userDrawn="1"/>
        </p:nvPicPr>
        <p:blipFill rotWithShape="1">
          <a:blip r:embed="rId8">
            <a:extLst>
              <a:ext uri="{28A0092B-C50C-407E-A947-70E740481C1C}">
                <a14:useLocalDpi xmlns:a14="http://schemas.microsoft.com/office/drawing/2010/main" val="0"/>
              </a:ext>
            </a:extLst>
          </a:blip>
          <a:srcRect l="50139"/>
          <a:stretch/>
        </p:blipFill>
        <p:spPr>
          <a:xfrm>
            <a:off x="0" y="5201333"/>
            <a:ext cx="731838" cy="1467755"/>
          </a:xfrm>
          <a:prstGeom prst="rect">
            <a:avLst/>
          </a:prstGeom>
        </p:spPr>
      </p:pic>
      <p:sp>
        <p:nvSpPr>
          <p:cNvPr id="11" name="TextBox 10"/>
          <p:cNvSpPr txBox="1"/>
          <p:nvPr userDrawn="1"/>
        </p:nvSpPr>
        <p:spPr>
          <a:xfrm>
            <a:off x="1092201" y="6023529"/>
            <a:ext cx="5753099" cy="688421"/>
          </a:xfrm>
          <a:prstGeom prst="rect">
            <a:avLst/>
          </a:prstGeom>
          <a:noFill/>
        </p:spPr>
        <p:txBody>
          <a:bodyPr wrap="none" lIns="0" tIns="0" rIns="0" bIns="0" rtlCol="0" anchor="t" anchorCtr="0">
            <a:noAutofit/>
          </a:bodyPr>
          <a:lstStyle/>
          <a:p>
            <a:pPr>
              <a:spcAft>
                <a:spcPts val="600"/>
              </a:spcAft>
            </a:pPr>
            <a:r>
              <a:rPr lang="en-GB" sz="2500" b="0" i="0" baseline="0" dirty="0" smtClean="0">
                <a:solidFill>
                  <a:schemeClr val="tx2"/>
                </a:solidFill>
                <a:latin typeface="Ubuntu Medium" charset="0"/>
                <a:ea typeface="Ubuntu Medium" charset="0"/>
                <a:cs typeface="Ubuntu Medium" charset="0"/>
              </a:rPr>
              <a:t>    Accelerate your journey into work</a:t>
            </a:r>
            <a:r>
              <a:rPr lang="is-IS" sz="2500" b="0" i="0" baseline="0" dirty="0" smtClean="0">
                <a:solidFill>
                  <a:schemeClr val="tx2"/>
                </a:solidFill>
                <a:latin typeface="Ubuntu Medium" charset="0"/>
                <a:ea typeface="Ubuntu Medium" charset="0"/>
                <a:cs typeface="Ubuntu Medium" charset="0"/>
              </a:rPr>
              <a:t>…</a:t>
            </a:r>
          </a:p>
          <a:p>
            <a:pPr marL="0" marR="0" indent="0" algn="l" defTabSz="914377" rtl="0" eaLnBrk="1" fontAlgn="auto" latinLnBrk="0" hangingPunct="1">
              <a:lnSpc>
                <a:spcPct val="100000"/>
              </a:lnSpc>
              <a:spcBef>
                <a:spcPts val="0"/>
              </a:spcBef>
              <a:spcAft>
                <a:spcPts val="0"/>
              </a:spcAft>
              <a:buClrTx/>
              <a:buSzTx/>
              <a:buFontTx/>
              <a:buNone/>
              <a:tabLst/>
              <a:defRPr/>
            </a:pPr>
            <a:r>
              <a:rPr lang="is-IS" sz="1500" b="0" i="0" dirty="0" smtClean="0">
                <a:latin typeface="Ubuntu Medium" charset="0"/>
                <a:ea typeface="Ubuntu Medium" charset="0"/>
                <a:cs typeface="Ubuntu Medium" charset="0"/>
              </a:rPr>
              <a:t>www.accelerate.org.uk </a:t>
            </a:r>
            <a:r>
              <a:rPr lang="is-IS" sz="1500" b="0" i="0" dirty="0" smtClean="0">
                <a:solidFill>
                  <a:schemeClr val="accent4"/>
                </a:solidFill>
                <a:latin typeface="Ubuntu Light" charset="0"/>
                <a:ea typeface="Ubuntu Light" charset="0"/>
                <a:cs typeface="Ubuntu Light" charset="0"/>
              </a:rPr>
              <a:t>|</a:t>
            </a:r>
            <a:r>
              <a:rPr lang="is-IS" sz="1500" b="0" i="0" dirty="0" smtClean="0">
                <a:solidFill>
                  <a:schemeClr val="accent4"/>
                </a:solidFill>
                <a:latin typeface="Ubuntu Medium" charset="0"/>
                <a:ea typeface="Ubuntu Medium" charset="0"/>
                <a:cs typeface="Ubuntu Medium" charset="0"/>
              </a:rPr>
              <a:t> </a:t>
            </a:r>
            <a:r>
              <a:rPr lang="it-IT" sz="1500" b="0" i="0" dirty="0" smtClean="0">
                <a:solidFill>
                  <a:schemeClr val="tx1"/>
                </a:solidFill>
                <a:latin typeface="Ubuntu Medium" charset="0"/>
                <a:ea typeface="Ubuntu Medium" charset="0"/>
                <a:cs typeface="Ubuntu Medium" charset="0"/>
              </a:rPr>
              <a:t>02476 633911</a:t>
            </a:r>
            <a:r>
              <a:rPr lang="is-IS" sz="1500" b="0" i="0" dirty="0" smtClean="0">
                <a:latin typeface="Ubuntu Medium" charset="0"/>
                <a:ea typeface="Ubuntu Medium" charset="0"/>
                <a:cs typeface="Ubuntu Medium" charset="0"/>
              </a:rPr>
              <a:t> </a:t>
            </a:r>
            <a:r>
              <a:rPr lang="is-IS" sz="1500" b="0" i="0" dirty="0" smtClean="0">
                <a:solidFill>
                  <a:schemeClr val="accent4"/>
                </a:solidFill>
                <a:latin typeface="Ubuntu Light" charset="0"/>
                <a:ea typeface="Ubuntu Light" charset="0"/>
                <a:cs typeface="Ubuntu Light" charset="0"/>
              </a:rPr>
              <a:t>|</a:t>
            </a:r>
            <a:r>
              <a:rPr lang="is-IS" sz="1500" b="0" i="0" dirty="0" smtClean="0">
                <a:solidFill>
                  <a:schemeClr val="accent4"/>
                </a:solidFill>
                <a:latin typeface="Ubuntu Medium" charset="0"/>
                <a:ea typeface="Ubuntu Medium" charset="0"/>
                <a:cs typeface="Ubuntu Medium" charset="0"/>
              </a:rPr>
              <a:t> </a:t>
            </a:r>
            <a:r>
              <a:rPr lang="it-IT" sz="1500" b="0" i="0" dirty="0" smtClean="0">
                <a:solidFill>
                  <a:schemeClr val="tx1"/>
                </a:solidFill>
                <a:latin typeface="Ubuntu Medium" charset="0"/>
                <a:ea typeface="Ubuntu Medium" charset="0"/>
                <a:cs typeface="Ubuntu Medium" charset="0"/>
              </a:rPr>
              <a:t>info@</a:t>
            </a:r>
            <a:r>
              <a:rPr lang="is-IS" sz="1500" b="0" i="0" dirty="0" smtClean="0">
                <a:latin typeface="Ubuntu Medium" charset="0"/>
                <a:ea typeface="Ubuntu Medium" charset="0"/>
                <a:cs typeface="Ubuntu Medium" charset="0"/>
              </a:rPr>
              <a:t>accelerate.org.uk</a:t>
            </a:r>
            <a:endParaRPr lang="en-GB" sz="1500" b="0" i="0" dirty="0" smtClean="0">
              <a:solidFill>
                <a:schemeClr val="tx1"/>
              </a:solidFill>
              <a:latin typeface="Ubuntu Medium" charset="0"/>
              <a:ea typeface="Ubuntu Medium" charset="0"/>
              <a:cs typeface="Ubuntu Medium" charset="0"/>
            </a:endParaRPr>
          </a:p>
          <a:p>
            <a:endParaRPr lang="is-IS" b="0" i="0" dirty="0" smtClean="0">
              <a:latin typeface="Ubuntu Medium" charset="0"/>
              <a:ea typeface="Ubuntu Medium" charset="0"/>
              <a:cs typeface="Ubuntu Medium" charset="0"/>
            </a:endParaRPr>
          </a:p>
        </p:txBody>
      </p:sp>
      <p:pic>
        <p:nvPicPr>
          <p:cNvPr id="13" name="Picture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2202" y="6115050"/>
            <a:ext cx="251668" cy="228599"/>
          </a:xfrm>
          <a:prstGeom prst="rect">
            <a:avLst/>
          </a:prstGeom>
        </p:spPr>
      </p:pic>
      <p:pic>
        <p:nvPicPr>
          <p:cNvPr id="14" name="Picture 13"/>
          <p:cNvPicPr/>
          <p:nvPr userDrawn="1"/>
        </p:nvPicPr>
        <p:blipFill>
          <a:blip r:embed="rId10">
            <a:extLst>
              <a:ext uri="{28A0092B-C50C-407E-A947-70E740481C1C}">
                <a14:useLocalDpi xmlns:a14="http://schemas.microsoft.com/office/drawing/2010/main" val="0"/>
              </a:ext>
            </a:extLst>
          </a:blip>
          <a:stretch>
            <a:fillRect/>
          </a:stretch>
        </p:blipFill>
        <p:spPr>
          <a:xfrm>
            <a:off x="8920797" y="5418455"/>
            <a:ext cx="2539365" cy="1439545"/>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8" r:id="rId1"/>
    <p:sldLayoutId id="2147483649" r:id="rId2"/>
    <p:sldLayoutId id="2147483650" r:id="rId3"/>
    <p:sldLayoutId id="2147483652" r:id="rId4"/>
    <p:sldLayoutId id="2147483654" r:id="rId5"/>
    <p:sldLayoutId id="2147483657" r:id="rId6"/>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b="1" i="0" kern="1200">
          <a:solidFill>
            <a:schemeClr val="tx1"/>
          </a:solidFill>
          <a:latin typeface="Ubuntu" charset="0"/>
          <a:ea typeface="Ubuntu" charset="0"/>
          <a:cs typeface="Ubuntu" charset="0"/>
        </a:defRPr>
      </a:lvl1pPr>
    </p:titleStyle>
    <p:bodyStyle>
      <a:lvl1pPr marL="0" indent="0" algn="l" defTabSz="914377" rtl="0" eaLnBrk="1" latinLnBrk="0" hangingPunct="1">
        <a:lnSpc>
          <a:spcPct val="90000"/>
        </a:lnSpc>
        <a:spcBef>
          <a:spcPts val="1000"/>
        </a:spcBef>
        <a:buFont typeface="Arial"/>
        <a:buNone/>
        <a:defRPr sz="2800" b="0" i="0" kern="1200" baseline="0">
          <a:solidFill>
            <a:schemeClr val="tx1"/>
          </a:solidFill>
          <a:latin typeface="Ubuntu" charset="0"/>
          <a:ea typeface="Ubuntu" charset="0"/>
          <a:cs typeface="Ubuntu" charset="0"/>
        </a:defRPr>
      </a:lvl1pPr>
      <a:lvl2pPr marL="457189" indent="0" algn="l" defTabSz="914377" rtl="0" eaLnBrk="1" latinLnBrk="0" hangingPunct="1">
        <a:lnSpc>
          <a:spcPct val="90000"/>
        </a:lnSpc>
        <a:spcBef>
          <a:spcPts val="500"/>
        </a:spcBef>
        <a:buFont typeface="Arial"/>
        <a:buNone/>
        <a:defRPr sz="2400" b="0" i="0" kern="1200">
          <a:solidFill>
            <a:schemeClr val="tx1"/>
          </a:solidFill>
          <a:latin typeface="Ubuntu" charset="0"/>
          <a:ea typeface="Ubuntu" charset="0"/>
          <a:cs typeface="Ubuntu" charset="0"/>
        </a:defRPr>
      </a:lvl2pPr>
      <a:lvl3pPr marL="1142971" indent="-228594" algn="l" defTabSz="914377" rtl="0" eaLnBrk="1" latinLnBrk="0" hangingPunct="1">
        <a:lnSpc>
          <a:spcPct val="90000"/>
        </a:lnSpc>
        <a:spcBef>
          <a:spcPts val="500"/>
        </a:spcBef>
        <a:buFont typeface="Arial"/>
        <a:buChar char="•"/>
        <a:defRPr sz="2000" b="0" i="0" kern="1200">
          <a:solidFill>
            <a:schemeClr val="tx1"/>
          </a:solidFill>
          <a:latin typeface="Ubuntu" charset="0"/>
          <a:ea typeface="Ubuntu" charset="0"/>
          <a:cs typeface="Ubuntu" charset="0"/>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Ubuntu" charset="0"/>
          <a:ea typeface="Ubuntu" charset="0"/>
          <a:cs typeface="Ubuntu" charset="0"/>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Ubuntu" charset="0"/>
          <a:ea typeface="Ubuntu" charset="0"/>
          <a:cs typeface="Ubuntu"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234" userDrawn="1">
          <p15:clr>
            <a:srgbClr val="F26B43"/>
          </p15:clr>
        </p15:guide>
        <p15:guide id="3" pos="7446" userDrawn="1">
          <p15:clr>
            <a:srgbClr val="F26B43"/>
          </p15:clr>
        </p15:guide>
        <p15:guide id="4" orient="horz" pos="232" userDrawn="1">
          <p15:clr>
            <a:srgbClr val="F26B43"/>
          </p15:clr>
        </p15:guide>
        <p15:guide id="7" orient="horz" pos="4088" userDrawn="1">
          <p15:clr>
            <a:srgbClr val="F26B43"/>
          </p15:clr>
        </p15:guide>
        <p15:guide id="8" orient="horz" pos="3385" userDrawn="1">
          <p15:clr>
            <a:srgbClr val="F26B43"/>
          </p15:clr>
        </p15:guide>
        <p15:guide id="10" orient="horz" pos="3158" userDrawn="1">
          <p15:clr>
            <a:srgbClr val="F26B43"/>
          </p15:clr>
        </p15:guide>
        <p15:guide id="11" pos="3704" userDrawn="1">
          <p15:clr>
            <a:srgbClr val="F26B43"/>
          </p15:clr>
        </p15:guide>
        <p15:guide id="12" orient="horz" pos="3612" userDrawn="1">
          <p15:clr>
            <a:srgbClr val="F26B43"/>
          </p15:clr>
        </p15:guide>
        <p15:guide id="13" orient="horz" pos="157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mailto:m.Bygrave@cwcda.co.uk" TargetMode="External"/><Relationship Id="rId2" Type="http://schemas.openxmlformats.org/officeDocument/2006/relationships/hyperlink" Target="https://www.youtube.com/watch?v=wnbcsh4GIoU&amp;feature=youtu.be"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6.jpg"/><Relationship Id="rId18" Type="http://schemas.openxmlformats.org/officeDocument/2006/relationships/image" Target="../media/image21.jp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5.jpg"/><Relationship Id="rId17" Type="http://schemas.openxmlformats.org/officeDocument/2006/relationships/image" Target="../media/image20.jpg"/><Relationship Id="rId2" Type="http://schemas.openxmlformats.org/officeDocument/2006/relationships/image" Target="../media/image5.jpg"/><Relationship Id="rId16"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5" Type="http://schemas.openxmlformats.org/officeDocument/2006/relationships/image" Target="../media/image18.png"/><Relationship Id="rId10" Type="http://schemas.openxmlformats.org/officeDocument/2006/relationships/image" Target="../media/image13.jpg"/><Relationship Id="rId19" Type="http://schemas.openxmlformats.org/officeDocument/2006/relationships/image" Target="../media/image22.jpg"/><Relationship Id="rId4" Type="http://schemas.openxmlformats.org/officeDocument/2006/relationships/image" Target="../media/image7.jpg"/><Relationship Id="rId9" Type="http://schemas.openxmlformats.org/officeDocument/2006/relationships/image" Target="../media/image12.jpg"/><Relationship Id="rId14"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3767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Chelsea’S</a:t>
            </a:r>
            <a:r>
              <a:rPr lang="en-GB" dirty="0" smtClean="0"/>
              <a:t> Case Study </a:t>
            </a:r>
            <a:endParaRPr lang="en-GB"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967954162"/>
              </p:ext>
            </p:extLst>
          </p:nvPr>
        </p:nvGraphicFramePr>
        <p:xfrm>
          <a:off x="1090246" y="3067368"/>
          <a:ext cx="10228629" cy="720090"/>
        </p:xfrm>
        <a:graphic>
          <a:graphicData uri="http://schemas.openxmlformats.org/drawingml/2006/table">
            <a:tbl>
              <a:tblPr/>
              <a:tblGrid>
                <a:gridCol w="10228629">
                  <a:extLst>
                    <a:ext uri="{9D8B030D-6E8A-4147-A177-3AD203B41FA5}">
                      <a16:colId xmlns:a16="http://schemas.microsoft.com/office/drawing/2014/main" val="1651784705"/>
                    </a:ext>
                  </a:extLst>
                </a:gridCol>
              </a:tblGrid>
              <a:tr h="245893">
                <a:tc>
                  <a:txBody>
                    <a:bodyPr/>
                    <a:lstStyle/>
                    <a:p>
                      <a:endParaRPr lang="en-GB"/>
                    </a:p>
                  </a:txBody>
                  <a:tcPr marL="0" marR="0" marT="85725" marB="0">
                    <a:lnL>
                      <a:noFill/>
                    </a:lnL>
                    <a:lnR>
                      <a:noFill/>
                    </a:lnR>
                    <a:lnT>
                      <a:noFill/>
                    </a:lnT>
                    <a:lnB>
                      <a:noFill/>
                    </a:lnB>
                  </a:tcPr>
                </a:tc>
                <a:extLst>
                  <a:ext uri="{0D108BD9-81ED-4DB2-BD59-A6C34878D82A}">
                    <a16:rowId xmlns:a16="http://schemas.microsoft.com/office/drawing/2014/main" val="3619063567"/>
                  </a:ext>
                </a:extLst>
              </a:tr>
              <a:tr h="245893">
                <a:tc>
                  <a:txBody>
                    <a:bodyPr/>
                    <a:lstStyle/>
                    <a:p>
                      <a:pPr algn="l"/>
                      <a:endParaRPr lang="en-GB" b="1" i="0" dirty="0">
                        <a:solidFill>
                          <a:srgbClr val="202020"/>
                        </a:solidFill>
                        <a:effectLst/>
                        <a:latin typeface="Helvetica" panose="020B0604020202020204" pitchFamily="34" charset="0"/>
                      </a:endParaRPr>
                    </a:p>
                  </a:txBody>
                  <a:tcPr marL="171450" marR="171450" marT="0" marB="85725">
                    <a:lnL>
                      <a:noFill/>
                    </a:lnL>
                    <a:lnR>
                      <a:noFill/>
                    </a:lnR>
                    <a:lnT>
                      <a:noFill/>
                    </a:lnT>
                    <a:lnB>
                      <a:noFill/>
                    </a:lnB>
                  </a:tcPr>
                </a:tc>
                <a:extLst>
                  <a:ext uri="{0D108BD9-81ED-4DB2-BD59-A6C34878D82A}">
                    <a16:rowId xmlns:a16="http://schemas.microsoft.com/office/drawing/2014/main" val="173088371"/>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949692630"/>
              </p:ext>
            </p:extLst>
          </p:nvPr>
        </p:nvGraphicFramePr>
        <p:xfrm>
          <a:off x="590549" y="2553938"/>
          <a:ext cx="10728325" cy="720090"/>
        </p:xfrm>
        <a:graphic>
          <a:graphicData uri="http://schemas.openxmlformats.org/drawingml/2006/table">
            <a:tbl>
              <a:tblPr/>
              <a:tblGrid>
                <a:gridCol w="10728325">
                  <a:extLst>
                    <a:ext uri="{9D8B030D-6E8A-4147-A177-3AD203B41FA5}">
                      <a16:colId xmlns:a16="http://schemas.microsoft.com/office/drawing/2014/main" val="927542134"/>
                    </a:ext>
                  </a:extLst>
                </a:gridCol>
              </a:tblGrid>
              <a:tr h="317838">
                <a:tc>
                  <a:txBody>
                    <a:bodyPr/>
                    <a:lstStyle/>
                    <a:p>
                      <a:pPr algn="l"/>
                      <a:r>
                        <a:rPr lang="en-GB" b="1" i="0" dirty="0" smtClean="0">
                          <a:solidFill>
                            <a:srgbClr val="202020"/>
                          </a:solidFill>
                          <a:effectLst/>
                          <a:latin typeface="Helvetica" panose="020B0604020202020204" pitchFamily="34" charset="0"/>
                        </a:rPr>
                        <a:t>Chelsea 'Accelerates' forward with new job</a:t>
                      </a:r>
                      <a:endParaRPr lang="en-GB" b="1" i="0" dirty="0">
                        <a:solidFill>
                          <a:srgbClr val="202020"/>
                        </a:solidFill>
                        <a:effectLst/>
                        <a:latin typeface="Helvetica" panose="020B0604020202020204" pitchFamily="34" charset="0"/>
                      </a:endParaRPr>
                    </a:p>
                  </a:txBody>
                  <a:tcPr marL="85725" marR="85725" marT="85725" marB="85725">
                    <a:lnL>
                      <a:noFill/>
                    </a:lnL>
                    <a:lnR>
                      <a:noFill/>
                    </a:lnR>
                    <a:lnT>
                      <a:noFill/>
                    </a:lnT>
                    <a:lnB>
                      <a:noFill/>
                    </a:lnB>
                  </a:tcPr>
                </a:tc>
                <a:extLst>
                  <a:ext uri="{0D108BD9-81ED-4DB2-BD59-A6C34878D82A}">
                    <a16:rowId xmlns:a16="http://schemas.microsoft.com/office/drawing/2014/main" val="1109954737"/>
                  </a:ext>
                </a:extLst>
              </a:tr>
              <a:tr h="195592">
                <a:tc>
                  <a:txBody>
                    <a:bodyPr/>
                    <a:lstStyle/>
                    <a:p>
                      <a:endParaRPr lang="en-GB" dirty="0">
                        <a:effectLst/>
                        <a:latin typeface="Roboto"/>
                      </a:endParaRPr>
                    </a:p>
                  </a:txBody>
                  <a:tcPr marL="85725" marR="85725" marT="0" marB="0">
                    <a:lnL>
                      <a:noFill/>
                    </a:lnL>
                    <a:lnR>
                      <a:noFill/>
                    </a:lnR>
                    <a:lnT>
                      <a:noFill/>
                    </a:lnT>
                    <a:lnB>
                      <a:noFill/>
                    </a:lnB>
                  </a:tcPr>
                </a:tc>
                <a:extLst>
                  <a:ext uri="{0D108BD9-81ED-4DB2-BD59-A6C34878D82A}">
                    <a16:rowId xmlns:a16="http://schemas.microsoft.com/office/drawing/2014/main" val="212913704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42101979"/>
              </p:ext>
            </p:extLst>
          </p:nvPr>
        </p:nvGraphicFramePr>
        <p:xfrm>
          <a:off x="605204" y="2372776"/>
          <a:ext cx="10804281" cy="6277018"/>
        </p:xfrm>
        <a:graphic>
          <a:graphicData uri="http://schemas.openxmlformats.org/drawingml/2006/table">
            <a:tbl>
              <a:tblPr/>
              <a:tblGrid>
                <a:gridCol w="10804281">
                  <a:extLst>
                    <a:ext uri="{9D8B030D-6E8A-4147-A177-3AD203B41FA5}">
                      <a16:colId xmlns:a16="http://schemas.microsoft.com/office/drawing/2014/main" val="1424720519"/>
                    </a:ext>
                  </a:extLst>
                </a:gridCol>
              </a:tblGrid>
              <a:tr h="370424">
                <a:tc>
                  <a:txBody>
                    <a:bodyPr/>
                    <a:lstStyle/>
                    <a:p>
                      <a:endParaRPr lang="en-GB" sz="400" dirty="0"/>
                    </a:p>
                  </a:txBody>
                  <a:tcPr marL="0" marR="0" marT="21277" marB="0">
                    <a:lnL>
                      <a:noFill/>
                    </a:lnL>
                    <a:lnR>
                      <a:noFill/>
                    </a:lnR>
                    <a:lnT>
                      <a:noFill/>
                    </a:lnT>
                    <a:lnB>
                      <a:noFill/>
                    </a:lnB>
                  </a:tcPr>
                </a:tc>
                <a:extLst>
                  <a:ext uri="{0D108BD9-81ED-4DB2-BD59-A6C34878D82A}">
                    <a16:rowId xmlns:a16="http://schemas.microsoft.com/office/drawing/2014/main" val="1823105152"/>
                  </a:ext>
                </a:extLst>
              </a:tr>
              <a:tr h="5906594">
                <a:tc>
                  <a:txBody>
                    <a:bodyPr/>
                    <a:lstStyle/>
                    <a:p>
                      <a:r>
                        <a:rPr lang="en-GB" sz="800" dirty="0">
                          <a:solidFill>
                            <a:srgbClr val="202020"/>
                          </a:solidFill>
                          <a:effectLst/>
                          <a:latin typeface="Helvetica" panose="020B0604020202020204" pitchFamily="34" charset="0"/>
                        </a:rPr>
                        <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 </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After contacting the Accelerate project, the former administrator was assigned a Journey Guide to look at her situation and understand what barriers were stopping her from getting back into employment.</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 </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“Having someone to just listen and provide possible solutions straight away was a massive relief and helped push away some of those dark clouds,” explained Chelsea.</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 </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“I was in a rut and needed to get out of it so they referred me to the Sky Blues in the Community’s Sports Leadership programme, which was fantastic. It gave me some of my confidence back and helped me get active again, which is great for helping you come to terms with anxiety.”</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 </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She went on to add: “I completed the course and was presented with my certificate at half time during a Coventry City game at the Ricoh Arena. My young son came with me, he loved it.”</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 </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This was just the start of the support. Journey Guide Kate Henderson worked with Chelsea on updating her CV and making it more relevant to the roles she was applying for, whilst also completing a number of interview skills training sessions with her.</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 </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She attended a number of Accelerate Events and decided to gain volunteer experience at the Coventry Development Agency, which eventually led to a job offer.</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 </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“I couldn’t believe it when I got the phone call and was offered the part-time Administration role. They had been so impressed with my attitude and my determination to get back into work that they thought I’d be a valuable asset to the team. Hearing those words was amazing and a massive confidence lift,” continued Chelsea.</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 </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“I’m really enjoying my new role. I’m doing part time hours - spread over the week - so it fits in with looking after my little boy and picking him up from school.”</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 </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She concluded: “Accelerate has been great and now I’m glad I can give something back by helping people who have been in a similar position to myself.”</a:t>
                      </a:r>
                      <a:br>
                        <a:rPr lang="en-GB" sz="800" dirty="0">
                          <a:solidFill>
                            <a:srgbClr val="202020"/>
                          </a:solidFill>
                          <a:effectLst/>
                          <a:latin typeface="Helvetica" panose="020B0604020202020204" pitchFamily="34" charset="0"/>
                        </a:rPr>
                      </a:br>
                      <a:r>
                        <a:rPr lang="en-GB" sz="800" dirty="0">
                          <a:solidFill>
                            <a:srgbClr val="202020"/>
                          </a:solidFill>
                          <a:effectLst/>
                          <a:latin typeface="Helvetica" panose="020B0604020202020204" pitchFamily="34" charset="0"/>
                        </a:rPr>
                        <a:t> </a:t>
                      </a:r>
                      <a:br>
                        <a:rPr lang="en-GB" sz="800" dirty="0">
                          <a:solidFill>
                            <a:srgbClr val="202020"/>
                          </a:solidFill>
                          <a:effectLst/>
                          <a:latin typeface="Helvetica" panose="020B0604020202020204" pitchFamily="34" charset="0"/>
                        </a:rPr>
                      </a:br>
                      <a:endParaRPr lang="en-GB" sz="400" dirty="0">
                        <a:effectLst/>
                        <a:latin typeface="Roboto"/>
                      </a:endParaRPr>
                    </a:p>
                  </a:txBody>
                  <a:tcPr marL="42553" marR="42553" marT="0" marB="21277">
                    <a:lnL>
                      <a:noFill/>
                    </a:lnL>
                    <a:lnR>
                      <a:noFill/>
                    </a:lnR>
                    <a:lnT>
                      <a:noFill/>
                    </a:lnT>
                    <a:lnB>
                      <a:noFill/>
                    </a:lnB>
                  </a:tcPr>
                </a:tc>
                <a:extLst>
                  <a:ext uri="{0D108BD9-81ED-4DB2-BD59-A6C34878D82A}">
                    <a16:rowId xmlns:a16="http://schemas.microsoft.com/office/drawing/2014/main" val="3904750073"/>
                  </a:ext>
                </a:extLst>
              </a:tr>
            </a:tbl>
          </a:graphicData>
        </a:graphic>
      </p:graphicFrame>
      <p:pic>
        <p:nvPicPr>
          <p:cNvPr id="1025" name="Picture 1" descr="https://ci3.googleusercontent.com/proxy/Dj1CPMsxprqmd4313mah8JrRsafmOHKTnB9lLfiF-6_9Ob0pFE143zpNlw0YuAQpszVpNdZhFR9A5Gbn-qWWA1fIZ8ECwvB1I4b5rfg725Gekxv6-Qr4vOKRRg8UXJd2HjoJNpK_1CA0LUibz5GMzz4OWE14fSmFGgY=s0-d-e1-ft#https://gallery.mailchimp.com/4f1febce65ab6d63d273977f3/images/6d3bf4fa-aa29-4328-be86-c9cb5eac42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273341"/>
            <a:ext cx="1773471" cy="119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296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Accelerate has been inspirational for staff, partners &amp; participants</a:t>
            </a:r>
            <a:endParaRPr lang="en-GB" dirty="0"/>
          </a:p>
        </p:txBody>
      </p:sp>
      <p:sp>
        <p:nvSpPr>
          <p:cNvPr id="4" name="Rectangle 1"/>
          <p:cNvSpPr>
            <a:spLocks noGrp="1" noChangeArrowheads="1"/>
          </p:cNvSpPr>
          <p:nvPr>
            <p:ph idx="1"/>
          </p:nvPr>
        </p:nvSpPr>
        <p:spPr bwMode="auto">
          <a:xfrm>
            <a:off x="731838" y="3447650"/>
            <a:ext cx="7391832"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t>
            </a:r>
            <a:r>
              <a:rPr kumimoji="0" lang="en-US" altLang="en-US" sz="1800" b="0" i="0" u="sng"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2"/>
              </a:rPr>
              <a:t>https://www.youtube.com/watch?v=wnbcsh4GIoU&amp;feature=youtu.be</a:t>
            </a:r>
            <a:r>
              <a:rPr kumimoji="0" lang="en-US" altLang="en-US"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r>
              <a:rPr kumimoji="0" lang="en-US" altLang="en-US" sz="1800" b="0" i="0" u="none" strike="noStrike" cap="none" normalizeH="0" baseline="0" dirty="0" smtClean="0">
                <a:ln>
                  <a:noFill/>
                </a:ln>
                <a:solidFill>
                  <a:schemeClr val="tx1"/>
                </a:solidFill>
                <a:effectLst/>
                <a:latin typeface="Arial" panose="020B0604020202020204" pitchFamily="34" charset="0"/>
              </a:rPr>
              <a:t>Mandy Bygrave –</a:t>
            </a:r>
            <a:r>
              <a:rPr kumimoji="0" lang="en-US" altLang="en-US" sz="1800" b="0" i="0" u="none" strike="noStrike" cap="none" normalizeH="0" dirty="0" smtClean="0">
                <a:ln>
                  <a:noFill/>
                </a:ln>
                <a:solidFill>
                  <a:schemeClr val="tx1"/>
                </a:solidFill>
                <a:effectLst/>
                <a:latin typeface="Arial" panose="020B0604020202020204" pitchFamily="34" charset="0"/>
              </a:rPr>
              <a:t> </a:t>
            </a:r>
            <a:r>
              <a:rPr kumimoji="0" lang="en-US" altLang="en-US" sz="1800" b="0" i="0" u="none" strike="noStrike" cap="none" normalizeH="0" dirty="0" smtClean="0">
                <a:ln>
                  <a:noFill/>
                </a:ln>
                <a:solidFill>
                  <a:schemeClr val="tx1"/>
                </a:solidFill>
                <a:effectLst/>
                <a:latin typeface="Arial" panose="020B0604020202020204" pitchFamily="34" charset="0"/>
                <a:hlinkClick r:id="rId3"/>
              </a:rPr>
              <a:t>m.Bygrave@cwcda.co.uk</a:t>
            </a:r>
            <a:r>
              <a:rPr kumimoji="0" lang="en-US" altLang="en-US" sz="1800" b="0" i="0" u="none" strike="noStrike" cap="none" normalizeH="0" dirty="0" smtClean="0">
                <a:ln>
                  <a:noFill/>
                </a:ln>
                <a:solidFill>
                  <a:schemeClr val="tx1"/>
                </a:solidFill>
                <a:effectLst/>
                <a:latin typeface="Arial" panose="020B0604020202020204" pitchFamily="34" charset="0"/>
              </a:rPr>
              <a:t>  07989982727</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0967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31838" y="728663"/>
            <a:ext cx="10728324" cy="871537"/>
          </a:xfrm>
        </p:spPr>
        <p:txBody>
          <a:bodyPr/>
          <a:lstStyle/>
          <a:p>
            <a:r>
              <a:rPr lang="en-GB" dirty="0" smtClean="0"/>
              <a:t>What is Accelerate ?</a:t>
            </a:r>
            <a:endParaRPr lang="en-GB" dirty="0"/>
          </a:p>
        </p:txBody>
      </p:sp>
      <p:sp>
        <p:nvSpPr>
          <p:cNvPr id="4" name="Subtitle 3"/>
          <p:cNvSpPr>
            <a:spLocks noGrp="1"/>
          </p:cNvSpPr>
          <p:nvPr>
            <p:ph idx="1"/>
          </p:nvPr>
        </p:nvSpPr>
        <p:spPr>
          <a:xfrm>
            <a:off x="731838" y="1855177"/>
            <a:ext cx="10728324" cy="3553436"/>
          </a:xfrm>
        </p:spPr>
        <p:txBody>
          <a:bodyPr/>
          <a:lstStyle/>
          <a:p>
            <a:pPr lvl="0"/>
            <a:r>
              <a:rPr lang="en-US" dirty="0"/>
              <a:t>£3 million Building Better Opportunities project .</a:t>
            </a:r>
          </a:p>
          <a:p>
            <a:pPr lvl="0"/>
            <a:r>
              <a:rPr lang="en-US" dirty="0"/>
              <a:t>Led by Coventry &amp; Warwickshire CDA. The project brought together 23 partners to provide each participant with a single access point to confidence building, work experience, skills enhancement, enterprise support and practical help to overcome barriers.</a:t>
            </a:r>
          </a:p>
          <a:p>
            <a:pPr lvl="0"/>
            <a:r>
              <a:rPr lang="en-US" dirty="0"/>
              <a:t>Each participant is assigned a journey guide responsible for working with them to design a tailor made package of support to meet their individual </a:t>
            </a:r>
            <a:r>
              <a:rPr lang="en-US" dirty="0" smtClean="0"/>
              <a:t>requirements. Provide a holistic service</a:t>
            </a:r>
            <a:endParaRPr lang="en-US" dirty="0"/>
          </a:p>
        </p:txBody>
      </p:sp>
    </p:spTree>
    <p:extLst>
      <p:ext uri="{BB962C8B-B14F-4D97-AF65-F5344CB8AC3E}">
        <p14:creationId xmlns:p14="http://schemas.microsoft.com/office/powerpoint/2010/main" val="1618272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wrap="none" lIns="0" tIns="0" rIns="0" bIns="0" anchor="t" anchorCtr="0">
            <a:noAutofit/>
          </a:bodyPr>
          <a:lstStyle/>
          <a:p>
            <a:pPr algn="l"/>
            <a:r>
              <a:rPr lang="en-GB" dirty="0" smtClean="0"/>
              <a:t>Accelerate Partners</a:t>
            </a:r>
            <a:endParaRPr lang="en-GB" dirty="0"/>
          </a:p>
        </p:txBody>
      </p:sp>
      <p:sp>
        <p:nvSpPr>
          <p:cNvPr id="3" name="Subtitle 2"/>
          <p:cNvSpPr>
            <a:spLocks noGrp="1"/>
          </p:cNvSpPr>
          <p:nvPr>
            <p:ph type="subTitle" idx="1"/>
          </p:nvPr>
        </p:nvSpPr>
        <p:spPr/>
        <p:txBody>
          <a:bodyPr lIns="0" tIns="0" rIns="0" bIns="0">
            <a:noAutofit/>
          </a:bodyPr>
          <a:lstStyle/>
          <a:p>
            <a:pPr algn="l"/>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38" y="1622854"/>
            <a:ext cx="1480039" cy="14800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268" y="2883419"/>
            <a:ext cx="1264627" cy="12646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838" y="1622854"/>
            <a:ext cx="1260565" cy="126056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3138" y="3332285"/>
            <a:ext cx="1169378" cy="116937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3138" y="2110154"/>
            <a:ext cx="1065612" cy="106561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0700" y="4046966"/>
            <a:ext cx="1215901" cy="121590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1518" y="1789572"/>
            <a:ext cx="1313321" cy="1313321"/>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6353" y="1442261"/>
            <a:ext cx="2008822" cy="1302361"/>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05116" y="3332286"/>
            <a:ext cx="1028700" cy="10287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0200" y="3936694"/>
            <a:ext cx="1326173" cy="132617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7380" y="3102644"/>
            <a:ext cx="1045402" cy="1045402"/>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34059" y="4501663"/>
            <a:ext cx="890836" cy="404445"/>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0013" y="4017123"/>
            <a:ext cx="1522413" cy="1522413"/>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95850" y="4535089"/>
            <a:ext cx="695004" cy="472481"/>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6598" y="2826271"/>
            <a:ext cx="1090703" cy="1090703"/>
          </a:xfrm>
          <a:prstGeom prst="rect">
            <a:avLst/>
          </a:prstGeom>
        </p:spPr>
      </p:pic>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64709" y="1644406"/>
            <a:ext cx="1685558" cy="2256813"/>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8837" y="1354821"/>
            <a:ext cx="1438952" cy="1438952"/>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946559" y="1563650"/>
            <a:ext cx="1026155" cy="1026155"/>
          </a:xfrm>
          <a:prstGeom prst="rect">
            <a:avLst/>
          </a:prstGeom>
        </p:spPr>
      </p:pic>
    </p:spTree>
    <p:extLst>
      <p:ext uri="{BB962C8B-B14F-4D97-AF65-F5344CB8AC3E}">
        <p14:creationId xmlns:p14="http://schemas.microsoft.com/office/powerpoint/2010/main" val="76914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Accelerate Project Outcomes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38789879"/>
              </p:ext>
            </p:extLst>
          </p:nvPr>
        </p:nvGraphicFramePr>
        <p:xfrm>
          <a:off x="1099499" y="1723292"/>
          <a:ext cx="9993003" cy="3703132"/>
        </p:xfrm>
        <a:graphic>
          <a:graphicData uri="http://schemas.openxmlformats.org/drawingml/2006/table">
            <a:tbl>
              <a:tblPr/>
              <a:tblGrid>
                <a:gridCol w="9993003">
                  <a:extLst>
                    <a:ext uri="{9D8B030D-6E8A-4147-A177-3AD203B41FA5}">
                      <a16:colId xmlns:a16="http://schemas.microsoft.com/office/drawing/2014/main" val="1628696701"/>
                    </a:ext>
                  </a:extLst>
                </a:gridCol>
              </a:tblGrid>
              <a:tr h="424451">
                <a:tc>
                  <a:txBody>
                    <a:bodyPr/>
                    <a:lstStyle/>
                    <a:p>
                      <a:pPr algn="ctr"/>
                      <a:endParaRPr lang="en-GB" sz="1700" b="0" dirty="0">
                        <a:effectLst/>
                        <a:latin typeface="Lato"/>
                      </a:endParaRPr>
                    </a:p>
                  </a:txBody>
                  <a:tcPr marL="44361" marR="44361" marT="44361" marB="44361" anchor="ctr">
                    <a:lnL>
                      <a:noFill/>
                    </a:lnL>
                    <a:lnR>
                      <a:noFill/>
                    </a:lnR>
                    <a:lnT>
                      <a:noFill/>
                    </a:lnT>
                    <a:lnB>
                      <a:noFill/>
                    </a:lnB>
                    <a:solidFill>
                      <a:srgbClr val="FFFFFF"/>
                    </a:solidFill>
                  </a:tcPr>
                </a:tc>
                <a:extLst>
                  <a:ext uri="{0D108BD9-81ED-4DB2-BD59-A6C34878D82A}">
                    <a16:rowId xmlns:a16="http://schemas.microsoft.com/office/drawing/2014/main" val="196578887"/>
                  </a:ext>
                </a:extLst>
              </a:tr>
              <a:tr h="740626">
                <a:tc>
                  <a:txBody>
                    <a:bodyPr/>
                    <a:lstStyle/>
                    <a:p>
                      <a:pPr algn="l" fontAlgn="ctr"/>
                      <a:r>
                        <a:rPr lang="en-GB" sz="1700" dirty="0" smtClean="0">
                          <a:effectLst/>
                        </a:rPr>
                        <a:t> </a:t>
                      </a:r>
                      <a:r>
                        <a:rPr lang="en-GB" sz="1700" dirty="0">
                          <a:effectLst/>
                        </a:rPr>
                        <a:t>Project participants feel more confident and have a more positive outlook which will enable them to look for and take up work/training opportunities</a:t>
                      </a:r>
                    </a:p>
                  </a:txBody>
                  <a:tcPr marL="44361" marR="44361" marT="44361" marB="44361" anchor="ctr">
                    <a:lnL>
                      <a:noFill/>
                    </a:lnL>
                    <a:lnR>
                      <a:noFill/>
                    </a:lnR>
                    <a:lnT>
                      <a:noFill/>
                    </a:lnT>
                    <a:lnB>
                      <a:noFill/>
                    </a:lnB>
                    <a:solidFill>
                      <a:srgbClr val="FFFFFF"/>
                    </a:solidFill>
                  </a:tcPr>
                </a:tc>
                <a:extLst>
                  <a:ext uri="{0D108BD9-81ED-4DB2-BD59-A6C34878D82A}">
                    <a16:rowId xmlns:a16="http://schemas.microsoft.com/office/drawing/2014/main" val="1467230340"/>
                  </a:ext>
                </a:extLst>
              </a:tr>
              <a:tr h="740626">
                <a:tc>
                  <a:txBody>
                    <a:bodyPr/>
                    <a:lstStyle/>
                    <a:p>
                      <a:pPr algn="l" fontAlgn="ctr"/>
                      <a:r>
                        <a:rPr lang="en-GB" sz="1700" dirty="0" smtClean="0">
                          <a:effectLst/>
                        </a:rPr>
                        <a:t> </a:t>
                      </a:r>
                      <a:r>
                        <a:rPr lang="en-GB" sz="1700" dirty="0">
                          <a:effectLst/>
                        </a:rPr>
                        <a:t>Participants gain a clearer understanding of the world of work, what is available in the labour market and employers expectations</a:t>
                      </a:r>
                    </a:p>
                  </a:txBody>
                  <a:tcPr marL="44361" marR="44361" marT="44361" marB="44361" anchor="ctr">
                    <a:lnL>
                      <a:noFill/>
                    </a:lnL>
                    <a:lnR>
                      <a:noFill/>
                    </a:lnR>
                    <a:lnT>
                      <a:noFill/>
                    </a:lnT>
                    <a:lnB>
                      <a:noFill/>
                    </a:lnB>
                    <a:solidFill>
                      <a:srgbClr val="FFFFFF"/>
                    </a:solidFill>
                  </a:tcPr>
                </a:tc>
                <a:extLst>
                  <a:ext uri="{0D108BD9-81ED-4DB2-BD59-A6C34878D82A}">
                    <a16:rowId xmlns:a16="http://schemas.microsoft.com/office/drawing/2014/main" val="4046194697"/>
                  </a:ext>
                </a:extLst>
              </a:tr>
              <a:tr h="1056803">
                <a:tc>
                  <a:txBody>
                    <a:bodyPr/>
                    <a:lstStyle/>
                    <a:p>
                      <a:pPr algn="l" fontAlgn="ctr"/>
                      <a:r>
                        <a:rPr lang="en-GB" sz="1700" dirty="0">
                          <a:effectLst/>
                        </a:rPr>
                        <a:t> </a:t>
                      </a:r>
                      <a:r>
                        <a:rPr lang="en-GB" sz="1700" dirty="0" smtClean="0">
                          <a:effectLst/>
                        </a:rPr>
                        <a:t>Participants </a:t>
                      </a:r>
                      <a:r>
                        <a:rPr lang="en-GB" sz="1700" dirty="0">
                          <a:effectLst/>
                        </a:rPr>
                        <a:t>gain new skills and overcome specific barriers helping them move closer to work and new approaches to job creation create opportunities for specific groups which are poorly represented in the </a:t>
                      </a:r>
                      <a:r>
                        <a:rPr lang="en-GB" sz="1700" dirty="0" smtClean="0">
                          <a:effectLst/>
                        </a:rPr>
                        <a:t>labour </a:t>
                      </a:r>
                      <a:r>
                        <a:rPr lang="en-GB" sz="1700" dirty="0">
                          <a:effectLst/>
                        </a:rPr>
                        <a:t>market</a:t>
                      </a:r>
                    </a:p>
                  </a:txBody>
                  <a:tcPr marL="44361" marR="44361" marT="44361" marB="44361" anchor="ctr">
                    <a:lnL>
                      <a:noFill/>
                    </a:lnL>
                    <a:lnR>
                      <a:noFill/>
                    </a:lnR>
                    <a:lnT>
                      <a:noFill/>
                    </a:lnT>
                    <a:lnB>
                      <a:noFill/>
                    </a:lnB>
                    <a:solidFill>
                      <a:srgbClr val="FFFFFF"/>
                    </a:solidFill>
                  </a:tcPr>
                </a:tc>
                <a:extLst>
                  <a:ext uri="{0D108BD9-81ED-4DB2-BD59-A6C34878D82A}">
                    <a16:rowId xmlns:a16="http://schemas.microsoft.com/office/drawing/2014/main" val="1702521450"/>
                  </a:ext>
                </a:extLst>
              </a:tr>
              <a:tr h="740626">
                <a:tc>
                  <a:txBody>
                    <a:bodyPr/>
                    <a:lstStyle/>
                    <a:p>
                      <a:pPr algn="l" fontAlgn="ctr"/>
                      <a:r>
                        <a:rPr lang="en-GB" sz="1700" dirty="0" smtClean="0">
                          <a:effectLst/>
                        </a:rPr>
                        <a:t>Participants </a:t>
                      </a:r>
                      <a:r>
                        <a:rPr lang="en-GB" sz="1700" dirty="0">
                          <a:effectLst/>
                        </a:rPr>
                        <a:t>gain more awareness of support services available and become more pro-active in seeking out relevant support</a:t>
                      </a:r>
                    </a:p>
                  </a:txBody>
                  <a:tcPr marL="44361" marR="44361" marT="44361" marB="44361" anchor="ctr">
                    <a:lnL>
                      <a:noFill/>
                    </a:lnL>
                    <a:lnR>
                      <a:noFill/>
                    </a:lnR>
                    <a:lnT>
                      <a:noFill/>
                    </a:lnT>
                    <a:lnB>
                      <a:noFill/>
                    </a:lnB>
                    <a:solidFill>
                      <a:srgbClr val="FFFFFF"/>
                    </a:solidFill>
                  </a:tcPr>
                </a:tc>
                <a:extLst>
                  <a:ext uri="{0D108BD9-81ED-4DB2-BD59-A6C34878D82A}">
                    <a16:rowId xmlns:a16="http://schemas.microsoft.com/office/drawing/2014/main" val="165713468"/>
                  </a:ext>
                </a:extLst>
              </a:tr>
            </a:tbl>
          </a:graphicData>
        </a:graphic>
      </p:graphicFrame>
    </p:spTree>
    <p:extLst>
      <p:ext uri="{BB962C8B-B14F-4D97-AF65-F5344CB8AC3E}">
        <p14:creationId xmlns:p14="http://schemas.microsoft.com/office/powerpoint/2010/main" val="12429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Accelerate Targets/Results</a:t>
            </a:r>
            <a:endParaRPr lang="en-GB" dirty="0"/>
          </a:p>
        </p:txBody>
      </p:sp>
      <p:sp>
        <p:nvSpPr>
          <p:cNvPr id="5" name="Subtitle 4"/>
          <p:cNvSpPr>
            <a:spLocks noGrp="1"/>
          </p:cNvSpPr>
          <p:nvPr>
            <p:ph type="subTitle" idx="1"/>
          </p:nvPr>
        </p:nvSpPr>
        <p:spPr/>
        <p:txBody>
          <a:bodyPr/>
          <a:lstStyle/>
          <a:p>
            <a:r>
              <a:rPr lang="en-GB" dirty="0" smtClean="0"/>
              <a:t>As at 30</a:t>
            </a:r>
            <a:r>
              <a:rPr lang="en-GB" baseline="30000" dirty="0" smtClean="0"/>
              <a:t>th</a:t>
            </a:r>
            <a:r>
              <a:rPr lang="en-GB" dirty="0" smtClean="0"/>
              <a:t> September 2018</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1570352921"/>
              </p:ext>
            </p:extLst>
          </p:nvPr>
        </p:nvGraphicFramePr>
        <p:xfrm>
          <a:off x="1063868" y="2013438"/>
          <a:ext cx="9096132" cy="3683976"/>
        </p:xfrm>
        <a:graphic>
          <a:graphicData uri="http://schemas.openxmlformats.org/drawingml/2006/table">
            <a:tbl>
              <a:tblPr firstRow="1" bandRow="1">
                <a:tableStyleId>{5C22544A-7EE6-4342-B048-85BDC9FD1C3A}</a:tableStyleId>
              </a:tblPr>
              <a:tblGrid>
                <a:gridCol w="2593732">
                  <a:extLst>
                    <a:ext uri="{9D8B030D-6E8A-4147-A177-3AD203B41FA5}">
                      <a16:colId xmlns:a16="http://schemas.microsoft.com/office/drawing/2014/main" val="1288222149"/>
                    </a:ext>
                  </a:extLst>
                </a:gridCol>
                <a:gridCol w="2206869">
                  <a:extLst>
                    <a:ext uri="{9D8B030D-6E8A-4147-A177-3AD203B41FA5}">
                      <a16:colId xmlns:a16="http://schemas.microsoft.com/office/drawing/2014/main" val="4260012774"/>
                    </a:ext>
                  </a:extLst>
                </a:gridCol>
                <a:gridCol w="2021498">
                  <a:extLst>
                    <a:ext uri="{9D8B030D-6E8A-4147-A177-3AD203B41FA5}">
                      <a16:colId xmlns:a16="http://schemas.microsoft.com/office/drawing/2014/main" val="2337962962"/>
                    </a:ext>
                  </a:extLst>
                </a:gridCol>
                <a:gridCol w="2274033">
                  <a:extLst>
                    <a:ext uri="{9D8B030D-6E8A-4147-A177-3AD203B41FA5}">
                      <a16:colId xmlns:a16="http://schemas.microsoft.com/office/drawing/2014/main" val="1103510607"/>
                    </a:ext>
                  </a:extLst>
                </a:gridCol>
              </a:tblGrid>
              <a:tr h="547125">
                <a:tc>
                  <a:txBody>
                    <a:bodyPr/>
                    <a:lstStyle/>
                    <a:p>
                      <a:r>
                        <a:rPr lang="en-GB" dirty="0" smtClean="0"/>
                        <a:t>Description</a:t>
                      </a:r>
                      <a:endParaRPr lang="en-GB" dirty="0"/>
                    </a:p>
                  </a:txBody>
                  <a:tcPr/>
                </a:tc>
                <a:tc>
                  <a:txBody>
                    <a:bodyPr/>
                    <a:lstStyle/>
                    <a:p>
                      <a:r>
                        <a:rPr lang="en-GB" dirty="0" smtClean="0"/>
                        <a:t>Target</a:t>
                      </a:r>
                      <a:endParaRPr lang="en-GB" dirty="0"/>
                    </a:p>
                  </a:txBody>
                  <a:tcPr/>
                </a:tc>
                <a:tc>
                  <a:txBody>
                    <a:bodyPr/>
                    <a:lstStyle/>
                    <a:p>
                      <a:r>
                        <a:rPr lang="en-GB" dirty="0" smtClean="0"/>
                        <a:t>Actual</a:t>
                      </a:r>
                      <a:endParaRPr lang="en-GB" dirty="0"/>
                    </a:p>
                  </a:txBody>
                  <a:tcPr/>
                </a:tc>
                <a:tc>
                  <a:txBody>
                    <a:bodyPr/>
                    <a:lstStyle/>
                    <a:p>
                      <a:r>
                        <a:rPr lang="en-GB" dirty="0" smtClean="0"/>
                        <a:t>Percentage</a:t>
                      </a:r>
                      <a:endParaRPr lang="en-GB" dirty="0"/>
                    </a:p>
                  </a:txBody>
                  <a:tcPr/>
                </a:tc>
                <a:extLst>
                  <a:ext uri="{0D108BD9-81ED-4DB2-BD59-A6C34878D82A}">
                    <a16:rowId xmlns:a16="http://schemas.microsoft.com/office/drawing/2014/main" val="3853166509"/>
                  </a:ext>
                </a:extLst>
              </a:tr>
              <a:tr h="547125">
                <a:tc>
                  <a:txBody>
                    <a:bodyPr/>
                    <a:lstStyle/>
                    <a:p>
                      <a:r>
                        <a:rPr lang="en-GB" dirty="0" smtClean="0"/>
                        <a:t>Number of participants </a:t>
                      </a:r>
                      <a:endParaRPr lang="en-GB" dirty="0"/>
                    </a:p>
                  </a:txBody>
                  <a:tcPr/>
                </a:tc>
                <a:tc>
                  <a:txBody>
                    <a:bodyPr/>
                    <a:lstStyle/>
                    <a:p>
                      <a:r>
                        <a:rPr lang="en-GB" dirty="0" smtClean="0"/>
                        <a:t>820</a:t>
                      </a:r>
                      <a:endParaRPr lang="en-GB" dirty="0"/>
                    </a:p>
                  </a:txBody>
                  <a:tcPr/>
                </a:tc>
                <a:tc>
                  <a:txBody>
                    <a:bodyPr/>
                    <a:lstStyle/>
                    <a:p>
                      <a:r>
                        <a:rPr lang="en-GB" dirty="0" smtClean="0"/>
                        <a:t>933</a:t>
                      </a:r>
                      <a:endParaRPr lang="en-GB" dirty="0"/>
                    </a:p>
                  </a:txBody>
                  <a:tcPr/>
                </a:tc>
                <a:tc>
                  <a:txBody>
                    <a:bodyPr/>
                    <a:lstStyle/>
                    <a:p>
                      <a:r>
                        <a:rPr lang="en-GB" dirty="0" smtClean="0"/>
                        <a:t>113%</a:t>
                      </a:r>
                      <a:endParaRPr lang="en-GB" dirty="0"/>
                    </a:p>
                  </a:txBody>
                  <a:tcPr/>
                </a:tc>
                <a:extLst>
                  <a:ext uri="{0D108BD9-81ED-4DB2-BD59-A6C34878D82A}">
                    <a16:rowId xmlns:a16="http://schemas.microsoft.com/office/drawing/2014/main" val="2971663760"/>
                  </a:ext>
                </a:extLst>
              </a:tr>
              <a:tr h="547125">
                <a:tc>
                  <a:txBody>
                    <a:bodyPr/>
                    <a:lstStyle/>
                    <a:p>
                      <a:r>
                        <a:rPr lang="en-GB" dirty="0" smtClean="0"/>
                        <a:t>Participants aged 50 plus</a:t>
                      </a:r>
                      <a:endParaRPr lang="en-GB" dirty="0"/>
                    </a:p>
                  </a:txBody>
                  <a:tcPr/>
                </a:tc>
                <a:tc>
                  <a:txBody>
                    <a:bodyPr/>
                    <a:lstStyle/>
                    <a:p>
                      <a:r>
                        <a:rPr lang="en-GB" dirty="0" smtClean="0"/>
                        <a:t>139</a:t>
                      </a:r>
                      <a:endParaRPr lang="en-GB" dirty="0"/>
                    </a:p>
                  </a:txBody>
                  <a:tcPr/>
                </a:tc>
                <a:tc>
                  <a:txBody>
                    <a:bodyPr/>
                    <a:lstStyle/>
                    <a:p>
                      <a:r>
                        <a:rPr lang="en-GB" dirty="0" smtClean="0"/>
                        <a:t>271</a:t>
                      </a:r>
                      <a:endParaRPr lang="en-GB" dirty="0"/>
                    </a:p>
                  </a:txBody>
                  <a:tcPr/>
                </a:tc>
                <a:tc>
                  <a:txBody>
                    <a:bodyPr/>
                    <a:lstStyle/>
                    <a:p>
                      <a:r>
                        <a:rPr lang="en-GB" dirty="0" smtClean="0"/>
                        <a:t>194%</a:t>
                      </a:r>
                      <a:endParaRPr lang="en-GB" dirty="0"/>
                    </a:p>
                  </a:txBody>
                  <a:tcPr/>
                </a:tc>
                <a:extLst>
                  <a:ext uri="{0D108BD9-81ED-4DB2-BD59-A6C34878D82A}">
                    <a16:rowId xmlns:a16="http://schemas.microsoft.com/office/drawing/2014/main" val="3759177369"/>
                  </a:ext>
                </a:extLst>
              </a:tr>
              <a:tr h="680867">
                <a:tc>
                  <a:txBody>
                    <a:bodyPr/>
                    <a:lstStyle/>
                    <a:p>
                      <a:r>
                        <a:rPr lang="en-GB" dirty="0" smtClean="0"/>
                        <a:t>Participants with disabilities</a:t>
                      </a:r>
                      <a:endParaRPr lang="en-GB" dirty="0"/>
                    </a:p>
                  </a:txBody>
                  <a:tcPr/>
                </a:tc>
                <a:tc>
                  <a:txBody>
                    <a:bodyPr/>
                    <a:lstStyle/>
                    <a:p>
                      <a:r>
                        <a:rPr lang="en-GB" dirty="0" smtClean="0"/>
                        <a:t>163</a:t>
                      </a:r>
                      <a:endParaRPr lang="en-GB" dirty="0"/>
                    </a:p>
                  </a:txBody>
                  <a:tcPr/>
                </a:tc>
                <a:tc>
                  <a:txBody>
                    <a:bodyPr/>
                    <a:lstStyle/>
                    <a:p>
                      <a:r>
                        <a:rPr lang="en-GB" dirty="0" smtClean="0"/>
                        <a:t>384</a:t>
                      </a:r>
                      <a:endParaRPr lang="en-GB" dirty="0"/>
                    </a:p>
                  </a:txBody>
                  <a:tcPr/>
                </a:tc>
                <a:tc>
                  <a:txBody>
                    <a:bodyPr/>
                    <a:lstStyle/>
                    <a:p>
                      <a:r>
                        <a:rPr lang="en-GB" dirty="0" smtClean="0"/>
                        <a:t>235%</a:t>
                      </a:r>
                      <a:endParaRPr lang="en-GB" dirty="0"/>
                    </a:p>
                  </a:txBody>
                  <a:tcPr/>
                </a:tc>
                <a:extLst>
                  <a:ext uri="{0D108BD9-81ED-4DB2-BD59-A6C34878D82A}">
                    <a16:rowId xmlns:a16="http://schemas.microsoft.com/office/drawing/2014/main" val="464972352"/>
                  </a:ext>
                </a:extLst>
              </a:tr>
              <a:tr h="680867">
                <a:tc>
                  <a:txBody>
                    <a:bodyPr/>
                    <a:lstStyle/>
                    <a:p>
                      <a:r>
                        <a:rPr lang="en-GB" dirty="0" smtClean="0"/>
                        <a:t>Participants from Ethnic Minorities</a:t>
                      </a:r>
                      <a:endParaRPr lang="en-GB" dirty="0"/>
                    </a:p>
                  </a:txBody>
                  <a:tcPr/>
                </a:tc>
                <a:tc>
                  <a:txBody>
                    <a:bodyPr/>
                    <a:lstStyle/>
                    <a:p>
                      <a:r>
                        <a:rPr lang="en-GB" dirty="0" smtClean="0"/>
                        <a:t>99</a:t>
                      </a:r>
                      <a:endParaRPr lang="en-GB" dirty="0"/>
                    </a:p>
                  </a:txBody>
                  <a:tcPr/>
                </a:tc>
                <a:tc>
                  <a:txBody>
                    <a:bodyPr/>
                    <a:lstStyle/>
                    <a:p>
                      <a:r>
                        <a:rPr lang="en-GB" dirty="0" smtClean="0"/>
                        <a:t>309</a:t>
                      </a:r>
                      <a:endParaRPr lang="en-GB" dirty="0"/>
                    </a:p>
                  </a:txBody>
                  <a:tcPr/>
                </a:tc>
                <a:tc>
                  <a:txBody>
                    <a:bodyPr/>
                    <a:lstStyle/>
                    <a:p>
                      <a:r>
                        <a:rPr lang="en-GB" dirty="0" smtClean="0"/>
                        <a:t>312%</a:t>
                      </a:r>
                      <a:endParaRPr lang="en-GB" dirty="0"/>
                    </a:p>
                  </a:txBody>
                  <a:tcPr/>
                </a:tc>
                <a:extLst>
                  <a:ext uri="{0D108BD9-81ED-4DB2-BD59-A6C34878D82A}">
                    <a16:rowId xmlns:a16="http://schemas.microsoft.com/office/drawing/2014/main" val="4260276167"/>
                  </a:ext>
                </a:extLst>
              </a:tr>
              <a:tr h="680867">
                <a:tc>
                  <a:txBody>
                    <a:bodyPr/>
                    <a:lstStyle/>
                    <a:p>
                      <a:r>
                        <a:rPr lang="en-GB" dirty="0" smtClean="0"/>
                        <a:t>Number move into employment</a:t>
                      </a:r>
                      <a:endParaRPr lang="en-GB" dirty="0"/>
                    </a:p>
                  </a:txBody>
                  <a:tcPr/>
                </a:tc>
                <a:tc>
                  <a:txBody>
                    <a:bodyPr/>
                    <a:lstStyle/>
                    <a:p>
                      <a:r>
                        <a:rPr lang="en-GB" dirty="0" smtClean="0"/>
                        <a:t>94</a:t>
                      </a:r>
                      <a:endParaRPr lang="en-GB" dirty="0"/>
                    </a:p>
                  </a:txBody>
                  <a:tcPr/>
                </a:tc>
                <a:tc>
                  <a:txBody>
                    <a:bodyPr/>
                    <a:lstStyle/>
                    <a:p>
                      <a:r>
                        <a:rPr lang="en-GB" dirty="0" smtClean="0"/>
                        <a:t>118</a:t>
                      </a:r>
                      <a:endParaRPr lang="en-GB" dirty="0"/>
                    </a:p>
                  </a:txBody>
                  <a:tcPr/>
                </a:tc>
                <a:tc>
                  <a:txBody>
                    <a:bodyPr/>
                    <a:lstStyle/>
                    <a:p>
                      <a:r>
                        <a:rPr lang="en-GB" dirty="0" smtClean="0"/>
                        <a:t>125%</a:t>
                      </a:r>
                      <a:endParaRPr lang="en-GB" dirty="0"/>
                    </a:p>
                  </a:txBody>
                  <a:tcPr/>
                </a:tc>
                <a:extLst>
                  <a:ext uri="{0D108BD9-81ED-4DB2-BD59-A6C34878D82A}">
                    <a16:rowId xmlns:a16="http://schemas.microsoft.com/office/drawing/2014/main" val="2793751140"/>
                  </a:ext>
                </a:extLst>
              </a:tr>
            </a:tbl>
          </a:graphicData>
        </a:graphic>
      </p:graphicFrame>
    </p:spTree>
    <p:extLst>
      <p:ext uri="{BB962C8B-B14F-4D97-AF65-F5344CB8AC3E}">
        <p14:creationId xmlns:p14="http://schemas.microsoft.com/office/powerpoint/2010/main" val="597146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31838" y="728663"/>
            <a:ext cx="10728324" cy="871537"/>
          </a:xfrm>
        </p:spPr>
        <p:txBody>
          <a:bodyPr/>
          <a:lstStyle/>
          <a:p>
            <a:r>
              <a:rPr lang="en-GB" dirty="0" smtClean="0"/>
              <a:t>Accelerate outcomes</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37615398"/>
              </p:ext>
            </p:extLst>
          </p:nvPr>
        </p:nvGraphicFramePr>
        <p:xfrm>
          <a:off x="731838" y="1855176"/>
          <a:ext cx="8376993" cy="2883878"/>
        </p:xfrm>
        <a:graphic>
          <a:graphicData uri="http://schemas.openxmlformats.org/drawingml/2006/table">
            <a:tbl>
              <a:tblPr firstRow="1" bandRow="1">
                <a:tableStyleId>{5C22544A-7EE6-4342-B048-85BDC9FD1C3A}</a:tableStyleId>
              </a:tblPr>
              <a:tblGrid>
                <a:gridCol w="3453300">
                  <a:extLst>
                    <a:ext uri="{9D8B030D-6E8A-4147-A177-3AD203B41FA5}">
                      <a16:colId xmlns:a16="http://schemas.microsoft.com/office/drawing/2014/main" val="100232584"/>
                    </a:ext>
                  </a:extLst>
                </a:gridCol>
                <a:gridCol w="2444262">
                  <a:extLst>
                    <a:ext uri="{9D8B030D-6E8A-4147-A177-3AD203B41FA5}">
                      <a16:colId xmlns:a16="http://schemas.microsoft.com/office/drawing/2014/main" val="658790794"/>
                    </a:ext>
                  </a:extLst>
                </a:gridCol>
                <a:gridCol w="2479431">
                  <a:extLst>
                    <a:ext uri="{9D8B030D-6E8A-4147-A177-3AD203B41FA5}">
                      <a16:colId xmlns:a16="http://schemas.microsoft.com/office/drawing/2014/main" val="3826800976"/>
                    </a:ext>
                  </a:extLst>
                </a:gridCol>
              </a:tblGrid>
              <a:tr h="461420">
                <a:tc>
                  <a:txBody>
                    <a:bodyPr/>
                    <a:lstStyle/>
                    <a:p>
                      <a:r>
                        <a:rPr lang="en-GB" dirty="0" smtClean="0"/>
                        <a:t>Description</a:t>
                      </a:r>
                      <a:endParaRPr lang="en-GB" dirty="0"/>
                    </a:p>
                  </a:txBody>
                  <a:tcPr/>
                </a:tc>
                <a:tc>
                  <a:txBody>
                    <a:bodyPr/>
                    <a:lstStyle/>
                    <a:p>
                      <a:r>
                        <a:rPr lang="en-GB" dirty="0" smtClean="0"/>
                        <a:t>Target </a:t>
                      </a:r>
                      <a:endParaRPr lang="en-GB" dirty="0"/>
                    </a:p>
                  </a:txBody>
                  <a:tcPr/>
                </a:tc>
                <a:tc>
                  <a:txBody>
                    <a:bodyPr/>
                    <a:lstStyle/>
                    <a:p>
                      <a:r>
                        <a:rPr lang="en-GB" dirty="0" smtClean="0"/>
                        <a:t>Actual</a:t>
                      </a:r>
                      <a:endParaRPr lang="en-GB" dirty="0"/>
                    </a:p>
                  </a:txBody>
                  <a:tcPr/>
                </a:tc>
                <a:extLst>
                  <a:ext uri="{0D108BD9-81ED-4DB2-BD59-A6C34878D82A}">
                    <a16:rowId xmlns:a16="http://schemas.microsoft.com/office/drawing/2014/main" val="2030361777"/>
                  </a:ext>
                </a:extLst>
              </a:tr>
              <a:tr h="807486">
                <a:tc>
                  <a:txBody>
                    <a:bodyPr/>
                    <a:lstStyle/>
                    <a:p>
                      <a:r>
                        <a:rPr lang="en-GB" dirty="0" smtClean="0"/>
                        <a:t>Participants Access More job interviews</a:t>
                      </a:r>
                      <a:endParaRPr lang="en-GB" dirty="0"/>
                    </a:p>
                  </a:txBody>
                  <a:tcPr/>
                </a:tc>
                <a:tc>
                  <a:txBody>
                    <a:bodyPr/>
                    <a:lstStyle/>
                    <a:p>
                      <a:r>
                        <a:rPr lang="en-GB" dirty="0" smtClean="0"/>
                        <a:t>170</a:t>
                      </a:r>
                      <a:endParaRPr lang="en-GB" dirty="0"/>
                    </a:p>
                  </a:txBody>
                  <a:tcPr/>
                </a:tc>
                <a:tc>
                  <a:txBody>
                    <a:bodyPr/>
                    <a:lstStyle/>
                    <a:p>
                      <a:r>
                        <a:rPr lang="en-GB" dirty="0" smtClean="0"/>
                        <a:t>261</a:t>
                      </a:r>
                      <a:endParaRPr lang="en-GB" dirty="0"/>
                    </a:p>
                  </a:txBody>
                  <a:tcPr/>
                </a:tc>
                <a:extLst>
                  <a:ext uri="{0D108BD9-81ED-4DB2-BD59-A6C34878D82A}">
                    <a16:rowId xmlns:a16="http://schemas.microsoft.com/office/drawing/2014/main" val="602425691"/>
                  </a:ext>
                </a:extLst>
              </a:tr>
              <a:tr h="807486">
                <a:tc>
                  <a:txBody>
                    <a:bodyPr/>
                    <a:lstStyle/>
                    <a:p>
                      <a:r>
                        <a:rPr lang="en-GB" dirty="0" smtClean="0"/>
                        <a:t>People develop new skills through project training </a:t>
                      </a:r>
                      <a:endParaRPr lang="en-GB" dirty="0"/>
                    </a:p>
                  </a:txBody>
                  <a:tcPr/>
                </a:tc>
                <a:tc>
                  <a:txBody>
                    <a:bodyPr/>
                    <a:lstStyle/>
                    <a:p>
                      <a:r>
                        <a:rPr lang="en-GB" dirty="0" smtClean="0"/>
                        <a:t>115</a:t>
                      </a:r>
                      <a:endParaRPr lang="en-GB" dirty="0"/>
                    </a:p>
                  </a:txBody>
                  <a:tcPr/>
                </a:tc>
                <a:tc>
                  <a:txBody>
                    <a:bodyPr/>
                    <a:lstStyle/>
                    <a:p>
                      <a:r>
                        <a:rPr lang="en-GB" dirty="0" smtClean="0"/>
                        <a:t>224</a:t>
                      </a:r>
                      <a:endParaRPr lang="en-GB" dirty="0"/>
                    </a:p>
                  </a:txBody>
                  <a:tcPr/>
                </a:tc>
                <a:extLst>
                  <a:ext uri="{0D108BD9-81ED-4DB2-BD59-A6C34878D82A}">
                    <a16:rowId xmlns:a16="http://schemas.microsoft.com/office/drawing/2014/main" val="237105959"/>
                  </a:ext>
                </a:extLst>
              </a:tr>
              <a:tr h="807486">
                <a:tc>
                  <a:txBody>
                    <a:bodyPr/>
                    <a:lstStyle/>
                    <a:p>
                      <a:r>
                        <a:rPr lang="en-GB" dirty="0" smtClean="0"/>
                        <a:t>Participants more proactive in seeking out relevant services</a:t>
                      </a:r>
                      <a:endParaRPr lang="en-GB" dirty="0"/>
                    </a:p>
                  </a:txBody>
                  <a:tcPr/>
                </a:tc>
                <a:tc>
                  <a:txBody>
                    <a:bodyPr/>
                    <a:lstStyle/>
                    <a:p>
                      <a:r>
                        <a:rPr lang="en-GB" dirty="0" smtClean="0"/>
                        <a:t>291</a:t>
                      </a:r>
                      <a:endParaRPr lang="en-GB" dirty="0"/>
                    </a:p>
                  </a:txBody>
                  <a:tcPr/>
                </a:tc>
                <a:tc>
                  <a:txBody>
                    <a:bodyPr/>
                    <a:lstStyle/>
                    <a:p>
                      <a:r>
                        <a:rPr lang="en-GB" dirty="0" smtClean="0"/>
                        <a:t>427</a:t>
                      </a:r>
                      <a:endParaRPr lang="en-GB" dirty="0"/>
                    </a:p>
                  </a:txBody>
                  <a:tcPr/>
                </a:tc>
                <a:extLst>
                  <a:ext uri="{0D108BD9-81ED-4DB2-BD59-A6C34878D82A}">
                    <a16:rowId xmlns:a16="http://schemas.microsoft.com/office/drawing/2014/main" val="3426681137"/>
                  </a:ext>
                </a:extLst>
              </a:tr>
            </a:tbl>
          </a:graphicData>
        </a:graphic>
      </p:graphicFrame>
    </p:spTree>
    <p:extLst>
      <p:ext uri="{BB962C8B-B14F-4D97-AF65-F5344CB8AC3E}">
        <p14:creationId xmlns:p14="http://schemas.microsoft.com/office/powerpoint/2010/main" val="236947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838" y="728663"/>
            <a:ext cx="10728324" cy="941875"/>
          </a:xfrm>
        </p:spPr>
        <p:txBody>
          <a:bodyPr/>
          <a:lstStyle/>
          <a:p>
            <a:r>
              <a:rPr lang="en-GB" dirty="0" smtClean="0"/>
              <a:t>What’s Accelerates USP?</a:t>
            </a:r>
            <a:endParaRPr lang="en-GB" dirty="0"/>
          </a:p>
        </p:txBody>
      </p:sp>
      <p:sp>
        <p:nvSpPr>
          <p:cNvPr id="3" name="Content Placeholder 2"/>
          <p:cNvSpPr>
            <a:spLocks noGrp="1"/>
          </p:cNvSpPr>
          <p:nvPr>
            <p:ph idx="1"/>
          </p:nvPr>
        </p:nvSpPr>
        <p:spPr>
          <a:xfrm>
            <a:off x="731838" y="1767254"/>
            <a:ext cx="10728324" cy="3641359"/>
          </a:xfrm>
        </p:spPr>
        <p:txBody>
          <a:bodyPr/>
          <a:lstStyle/>
          <a:p>
            <a:r>
              <a:rPr lang="en-GB" dirty="0" smtClean="0">
                <a:solidFill>
                  <a:schemeClr val="accent2"/>
                </a:solidFill>
              </a:rPr>
              <a:t>Opportunity Connector Role – Really see the difference in partners interaction when the connector post is filled.</a:t>
            </a:r>
          </a:p>
          <a:p>
            <a:r>
              <a:rPr lang="en-GB" dirty="0" smtClean="0"/>
              <a:t>Purpose of the post</a:t>
            </a:r>
          </a:p>
          <a:p>
            <a:r>
              <a:rPr lang="en-GB" sz="2400" dirty="0" smtClean="0"/>
              <a:t>Facilitating Connections – work with project delivery partners to help participants connect with the project provision best suited to them and ensure partners are working together</a:t>
            </a:r>
          </a:p>
          <a:p>
            <a:r>
              <a:rPr lang="en-GB" sz="2400" dirty="0" smtClean="0"/>
              <a:t>Qualities – Support partners to improve quality of provision as required</a:t>
            </a:r>
          </a:p>
          <a:p>
            <a:r>
              <a:rPr lang="en-GB" sz="2400" dirty="0" smtClean="0"/>
              <a:t>User Involvement – Support project participants to get involved in project feedback, steering groups etc.</a:t>
            </a:r>
          </a:p>
          <a:p>
            <a:endParaRPr lang="en-GB" dirty="0"/>
          </a:p>
          <a:p>
            <a:endParaRPr lang="en-GB" dirty="0" smtClean="0"/>
          </a:p>
          <a:p>
            <a:endParaRPr lang="en-GB" dirty="0">
              <a:solidFill>
                <a:schemeClr val="accent2"/>
              </a:solidFill>
            </a:endParaRPr>
          </a:p>
        </p:txBody>
      </p:sp>
    </p:spTree>
    <p:extLst>
      <p:ext uri="{BB962C8B-B14F-4D97-AF65-F5344CB8AC3E}">
        <p14:creationId xmlns:p14="http://schemas.microsoft.com/office/powerpoint/2010/main" val="1732818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has Accelerate worked?</a:t>
            </a:r>
            <a:endParaRPr lang="en-GB" dirty="0"/>
          </a:p>
        </p:txBody>
      </p:sp>
      <p:sp>
        <p:nvSpPr>
          <p:cNvPr id="4" name="Content Placeholder 3"/>
          <p:cNvSpPr>
            <a:spLocks noGrp="1"/>
          </p:cNvSpPr>
          <p:nvPr>
            <p:ph sz="half" idx="1"/>
          </p:nvPr>
        </p:nvSpPr>
        <p:spPr>
          <a:xfrm>
            <a:off x="731838" y="1582614"/>
            <a:ext cx="5287962" cy="3825999"/>
          </a:xfrm>
        </p:spPr>
        <p:txBody>
          <a:bodyPr/>
          <a:lstStyle/>
          <a:p>
            <a:pPr marL="457200" indent="-457200">
              <a:buFont typeface="Arial" panose="020B0604020202020204" pitchFamily="34" charset="0"/>
              <a:buChar char="•"/>
            </a:pPr>
            <a:r>
              <a:rPr lang="en-GB" dirty="0" smtClean="0"/>
              <a:t>CDA &amp; partners embedded in the community</a:t>
            </a:r>
          </a:p>
          <a:p>
            <a:pPr marL="457200" indent="-457200">
              <a:buFont typeface="Arial" panose="020B0604020202020204" pitchFamily="34" charset="0"/>
              <a:buChar char="•"/>
            </a:pPr>
            <a:r>
              <a:rPr lang="en-GB" dirty="0" smtClean="0"/>
              <a:t>Effective original partnership</a:t>
            </a:r>
          </a:p>
          <a:p>
            <a:pPr marL="457200" indent="-457200">
              <a:buFont typeface="Arial" panose="020B0604020202020204" pitchFamily="34" charset="0"/>
              <a:buChar char="•"/>
            </a:pPr>
            <a:r>
              <a:rPr lang="en-GB" dirty="0" smtClean="0"/>
              <a:t>Partnership has continued to work effectively</a:t>
            </a:r>
          </a:p>
          <a:p>
            <a:pPr marL="457200" indent="-457200">
              <a:buFont typeface="Arial" panose="020B0604020202020204" pitchFamily="34" charset="0"/>
              <a:buChar char="•"/>
            </a:pPr>
            <a:r>
              <a:rPr lang="en-GB" dirty="0" smtClean="0"/>
              <a:t>Well attended steering group &amp; regular partnership events</a:t>
            </a:r>
          </a:p>
          <a:p>
            <a:pPr marL="457200" indent="-457200">
              <a:buFont typeface="Arial" panose="020B0604020202020204" pitchFamily="34" charset="0"/>
              <a:buChar char="•"/>
            </a:pPr>
            <a:r>
              <a:rPr lang="en-GB" dirty="0" smtClean="0"/>
              <a:t>Continued good relations </a:t>
            </a:r>
            <a:endParaRPr lang="en-GB" dirty="0"/>
          </a:p>
        </p:txBody>
      </p:sp>
      <p:pic>
        <p:nvPicPr>
          <p:cNvPr id="6" name="Content Placeholder 5" descr="The Power of &lt;strong&gt;Communication&lt;/strong&gt; Redefines Lif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10018" y="2154116"/>
            <a:ext cx="3815536" cy="2173050"/>
          </a:xfrm>
        </p:spPr>
      </p:pic>
    </p:spTree>
    <p:extLst>
      <p:ext uri="{BB962C8B-B14F-4D97-AF65-F5344CB8AC3E}">
        <p14:creationId xmlns:p14="http://schemas.microsoft.com/office/powerpoint/2010/main" val="2890345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has Accelerate got right?</a:t>
            </a:r>
            <a:endParaRPr lang="en-GB" dirty="0"/>
          </a:p>
        </p:txBody>
      </p:sp>
      <p:sp>
        <p:nvSpPr>
          <p:cNvPr id="3" name="Content Placeholder 2"/>
          <p:cNvSpPr>
            <a:spLocks noGrp="1"/>
          </p:cNvSpPr>
          <p:nvPr>
            <p:ph sz="half" idx="1"/>
          </p:nvPr>
        </p:nvSpPr>
        <p:spPr/>
        <p:txBody>
          <a:bodyPr/>
          <a:lstStyle/>
          <a:p>
            <a:pPr marL="457200" indent="-457200">
              <a:buFont typeface="Arial" panose="020B0604020202020204" pitchFamily="34" charset="0"/>
              <a:buChar char="•"/>
            </a:pPr>
            <a:r>
              <a:rPr lang="en-GB" dirty="0" smtClean="0"/>
              <a:t>Efficient referral service</a:t>
            </a:r>
          </a:p>
          <a:p>
            <a:pPr marL="457200" indent="-457200">
              <a:buFont typeface="Arial" panose="020B0604020202020204" pitchFamily="34" charset="0"/>
              <a:buChar char="•"/>
            </a:pPr>
            <a:r>
              <a:rPr lang="en-GB" dirty="0" smtClean="0"/>
              <a:t>Seamless transition – Management</a:t>
            </a:r>
          </a:p>
          <a:p>
            <a:pPr marL="457200" indent="-457200">
              <a:buFont typeface="Arial" panose="020B0604020202020204" pitchFamily="34" charset="0"/>
              <a:buChar char="•"/>
            </a:pPr>
            <a:r>
              <a:rPr lang="en-GB" dirty="0" smtClean="0"/>
              <a:t>Managing change &amp; rising to challenges</a:t>
            </a:r>
          </a:p>
          <a:p>
            <a:pPr marL="457200" indent="-457200">
              <a:buFont typeface="Arial" panose="020B0604020202020204" pitchFamily="34" charset="0"/>
              <a:buChar char="•"/>
            </a:pPr>
            <a:r>
              <a:rPr lang="en-GB" dirty="0" smtClean="0"/>
              <a:t>Good marketing material – How we work with employers leaflet</a:t>
            </a:r>
          </a:p>
          <a:p>
            <a:pPr marL="457200" indent="-457200">
              <a:buFont typeface="Arial" panose="020B0604020202020204" pitchFamily="34" charset="0"/>
              <a:buChar char="•"/>
            </a:pPr>
            <a:endParaRPr lang="en-GB" dirty="0" smtClean="0"/>
          </a:p>
          <a:p>
            <a:pPr marL="457200" indent="-457200">
              <a:buFont typeface="Arial" panose="020B0604020202020204" pitchFamily="34" charset="0"/>
              <a:buChar char="•"/>
            </a:pPr>
            <a:endParaRPr lang="en-GB" dirty="0"/>
          </a:p>
        </p:txBody>
      </p:sp>
      <p:sp>
        <p:nvSpPr>
          <p:cNvPr id="4" name="Content Placeholder 3"/>
          <p:cNvSpPr>
            <a:spLocks noGrp="1"/>
          </p:cNvSpPr>
          <p:nvPr>
            <p:ph sz="half" idx="2"/>
          </p:nvPr>
        </p:nvSpPr>
        <p:spPr/>
        <p:txBody>
          <a:bodyPr/>
          <a:lstStyle/>
          <a:p>
            <a:r>
              <a:rPr lang="en-GB" dirty="0" smtClean="0"/>
              <a:t>Created and maintained good relationships with stakeholders</a:t>
            </a:r>
          </a:p>
          <a:p>
            <a:r>
              <a:rPr lang="en-GB" dirty="0" smtClean="0"/>
              <a:t>Partners create their own referrals</a:t>
            </a:r>
          </a:p>
          <a:p>
            <a:endParaRPr lang="en-GB" dirty="0"/>
          </a:p>
          <a:p>
            <a:endParaRPr lang="en-GB" dirty="0"/>
          </a:p>
        </p:txBody>
      </p:sp>
      <p:pic>
        <p:nvPicPr>
          <p:cNvPr id="5" name="Picture 4" descr="No Substitute: Is &lt;strong&gt;Positive&lt;/strong&gt; Thinking Holding You Back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1612" y="3651738"/>
            <a:ext cx="2153140" cy="1614855"/>
          </a:xfrm>
          <a:prstGeom prst="rect">
            <a:avLst/>
          </a:prstGeom>
        </p:spPr>
      </p:pic>
    </p:spTree>
    <p:extLst>
      <p:ext uri="{BB962C8B-B14F-4D97-AF65-F5344CB8AC3E}">
        <p14:creationId xmlns:p14="http://schemas.microsoft.com/office/powerpoint/2010/main" val="3433404075"/>
      </p:ext>
    </p:extLst>
  </p:cSld>
  <p:clrMapOvr>
    <a:masterClrMapping/>
  </p:clrMapOvr>
</p:sld>
</file>

<file path=ppt/theme/theme1.xml><?xml version="1.0" encoding="utf-8"?>
<a:theme xmlns:a="http://schemas.openxmlformats.org/drawingml/2006/main" name="Office Theme">
  <a:themeElements>
    <a:clrScheme name="Accelerate">
      <a:dk1>
        <a:srgbClr val="47434C"/>
      </a:dk1>
      <a:lt1>
        <a:srgbClr val="FFFFFF"/>
      </a:lt1>
      <a:dk2>
        <a:srgbClr val="F18E00"/>
      </a:dk2>
      <a:lt2>
        <a:srgbClr val="DFDC00"/>
      </a:lt2>
      <a:accent1>
        <a:srgbClr val="F18E00"/>
      </a:accent1>
      <a:accent2>
        <a:srgbClr val="EB6400"/>
      </a:accent2>
      <a:accent3>
        <a:srgbClr val="C84300"/>
      </a:accent3>
      <a:accent4>
        <a:srgbClr val="DFDC00"/>
      </a:accent4>
      <a:accent5>
        <a:srgbClr val="B1C900"/>
      </a:accent5>
      <a:accent6>
        <a:srgbClr val="82A500"/>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275</TotalTime>
  <Words>404</Words>
  <Application>Microsoft Office PowerPoint</Application>
  <PresentationFormat>Widescreen</PresentationFormat>
  <Paragraphs>75</Paragraphs>
  <Slides>11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Helvetica</vt:lpstr>
      <vt:lpstr>Lato</vt:lpstr>
      <vt:lpstr>Roboto</vt:lpstr>
      <vt:lpstr>Ubuntu</vt:lpstr>
      <vt:lpstr>Ubuntu Light</vt:lpstr>
      <vt:lpstr>Ubuntu Medium</vt:lpstr>
      <vt:lpstr>Office Theme</vt:lpstr>
      <vt:lpstr>PowerPoint Presentation</vt:lpstr>
      <vt:lpstr>What is Accelerate ?</vt:lpstr>
      <vt:lpstr>Accelerate Partners</vt:lpstr>
      <vt:lpstr>Accelerate Project Outcomes</vt:lpstr>
      <vt:lpstr>Accelerate Targets/Results</vt:lpstr>
      <vt:lpstr>Accelerate outcomes</vt:lpstr>
      <vt:lpstr>What’s Accelerates USP?</vt:lpstr>
      <vt:lpstr>Why has Accelerate worked?</vt:lpstr>
      <vt:lpstr>What has Accelerate got right?</vt:lpstr>
      <vt:lpstr>Chelsea’S Case Study </vt:lpstr>
      <vt:lpstr>Accelerate has been inspirational for staff, partners &amp; participants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Cuthbert</dc:creator>
  <cp:lastModifiedBy>Laura Kite</cp:lastModifiedBy>
  <cp:revision>41</cp:revision>
  <cp:lastPrinted>2018-11-28T14:16:53Z</cp:lastPrinted>
  <dcterms:created xsi:type="dcterms:W3CDTF">2016-11-28T07:15:06Z</dcterms:created>
  <dcterms:modified xsi:type="dcterms:W3CDTF">2018-12-12T09:13:17Z</dcterms:modified>
</cp:coreProperties>
</file>