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58" r:id="rId4"/>
    <p:sldId id="259" r:id="rId5"/>
    <p:sldId id="269" r:id="rId6"/>
    <p:sldId id="266" r:id="rId7"/>
    <p:sldId id="268" r:id="rId8"/>
    <p:sldId id="263" r:id="rId9"/>
    <p:sldId id="261" r:id="rId10"/>
    <p:sldId id="267" r:id="rId11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08" y="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Classification: OFFICIAL
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EE05F-57F1-4976-BD51-78B07757E48E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
Classification: OFFICIAL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CBD68-C211-4DC9-A404-BC4DEC66D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34987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Classification: OFFICIAL
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CA2A4-7C72-4D59-B1C5-A4B9510E57E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
Classification: OFFICIAL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8FD9A-B405-46A2-B649-AEA3D0C1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110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
Classification: OFFICIAL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88FD9A-B405-46A2-B649-AEA3D0C1F8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827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
Classification: OFFICIAL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88FD9A-B405-46A2-B649-AEA3D0C1F8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827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
Classification: OFFICIAL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88FD9A-B405-46A2-B649-AEA3D0C1F8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48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
Classification: OFFICIAL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88FD9A-B405-46A2-B649-AEA3D0C1F8A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48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
Classification: OFFICIAL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88FD9A-B405-46A2-B649-AEA3D0C1F8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485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
Classification: OFFICIAL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88FD9A-B405-46A2-B649-AEA3D0C1F8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485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
Classification: OFFICIAL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88FD9A-B405-46A2-B649-AEA3D0C1F8A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485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
Classification: OFFICIAL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88FD9A-B405-46A2-B649-AEA3D0C1F8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485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
Classification: OFFICIAL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88FD9A-B405-46A2-B649-AEA3D0C1F8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485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
Classification: OFFICIAL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88FD9A-B405-46A2-B649-AEA3D0C1F8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48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76EA-0913-4DBB-9E92-F40D5FAE0A1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5366-01FD-4B1A-9755-F8B8DB1D9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95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76EA-0913-4DBB-9E92-F40D5FAE0A1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5366-01FD-4B1A-9755-F8B8DB1D9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39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76EA-0913-4DBB-9E92-F40D5FAE0A1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5366-01FD-4B1A-9755-F8B8DB1D9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49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76EA-0913-4DBB-9E92-F40D5FAE0A1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5366-01FD-4B1A-9755-F8B8DB1D9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36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76EA-0913-4DBB-9E92-F40D5FAE0A1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5366-01FD-4B1A-9755-F8B8DB1D9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45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76EA-0913-4DBB-9E92-F40D5FAE0A1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5366-01FD-4B1A-9755-F8B8DB1D9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61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76EA-0913-4DBB-9E92-F40D5FAE0A1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5366-01FD-4B1A-9755-F8B8DB1D9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59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76EA-0913-4DBB-9E92-F40D5FAE0A1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5366-01FD-4B1A-9755-F8B8DB1D9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0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76EA-0913-4DBB-9E92-F40D5FAE0A1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5366-01FD-4B1A-9755-F8B8DB1D9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26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76EA-0913-4DBB-9E92-F40D5FAE0A1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5366-01FD-4B1A-9755-F8B8DB1D9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18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76EA-0913-4DBB-9E92-F40D5FAE0A1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5366-01FD-4B1A-9755-F8B8DB1D9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70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576EA-0913-4DBB-9E92-F40D5FAE0A15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
Classification: OFFICIAL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5366-01FD-4B1A-9755-F8B8DB1D9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1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824" y="2348880"/>
            <a:ext cx="7772400" cy="1470025"/>
          </a:xfrm>
        </p:spPr>
        <p:txBody>
          <a:bodyPr/>
          <a:lstStyle/>
          <a:p>
            <a:r>
              <a:rPr lang="en-GB" dirty="0" smtClean="0"/>
              <a:t>Stronger Together Partnership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Building Better Opportunities:  Berkshire West</a:t>
            </a:r>
          </a:p>
          <a:p>
            <a:endParaRPr lang="en-GB" dirty="0"/>
          </a:p>
          <a:p>
            <a:r>
              <a:rPr lang="en-GB" dirty="0" smtClean="0"/>
              <a:t>Project Manager: </a:t>
            </a:r>
          </a:p>
          <a:p>
            <a:r>
              <a:rPr lang="en-GB" dirty="0" smtClean="0"/>
              <a:t>Janet Meehan, Reading Borough Council</a:t>
            </a:r>
          </a:p>
          <a:p>
            <a:r>
              <a:rPr lang="en-GB" dirty="0" smtClean="0"/>
              <a:t>8 November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24" y="0"/>
            <a:ext cx="4572000" cy="1877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90570" cy="187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824" y="2348880"/>
            <a:ext cx="7772400" cy="1470025"/>
          </a:xfrm>
        </p:spPr>
        <p:txBody>
          <a:bodyPr/>
          <a:lstStyle/>
          <a:p>
            <a:r>
              <a:rPr lang="en-GB" dirty="0" smtClean="0"/>
              <a:t>Stronger Together Partnership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Any 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24" y="0"/>
            <a:ext cx="4572000" cy="1877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90570" cy="187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283" y="836712"/>
            <a:ext cx="8682195" cy="936104"/>
          </a:xfrm>
        </p:spPr>
        <p:txBody>
          <a:bodyPr>
            <a:normAutofit/>
          </a:bodyPr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36" y="0"/>
            <a:ext cx="2862064" cy="117535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" y="-13393"/>
            <a:ext cx="1749430" cy="1136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0608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245551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772816"/>
            <a:ext cx="86490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Value:	£1.3M </a:t>
            </a:r>
            <a:r>
              <a:rPr lang="en-GB" sz="2000" dirty="0"/>
              <a:t>to support 334 (434) participants aged 25 and over into </a:t>
            </a:r>
            <a:r>
              <a:rPr lang="en-GB" sz="2000" dirty="0" smtClean="0"/>
              <a:t>		work </a:t>
            </a:r>
            <a:r>
              <a:rPr lang="en-GB" sz="2000" dirty="0"/>
              <a:t>or closer to the labour market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Geography: 	West Berkshire 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	</a:t>
            </a:r>
            <a:r>
              <a:rPr lang="en-GB" sz="2000" dirty="0" smtClean="0"/>
              <a:t>	(1 </a:t>
            </a:r>
            <a:r>
              <a:rPr lang="en-GB" sz="2000" dirty="0"/>
              <a:t>of 3 </a:t>
            </a:r>
            <a:r>
              <a:rPr lang="en-GB" sz="2000" dirty="0" smtClean="0"/>
              <a:t>BBO projects </a:t>
            </a:r>
            <a:r>
              <a:rPr lang="en-GB" sz="2000" dirty="0"/>
              <a:t>in the Thames Valley Berkshire LEP </a:t>
            </a:r>
            <a:r>
              <a:rPr lang="en-GB" sz="2000" dirty="0" smtClean="0"/>
              <a:t>area)</a:t>
            </a:r>
            <a:endParaRPr lang="en-GB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Timeline </a:t>
            </a:r>
            <a:r>
              <a:rPr lang="en-GB" sz="2000" dirty="0"/>
              <a:t>: </a:t>
            </a:r>
            <a:r>
              <a:rPr lang="en-GB" sz="2000" dirty="0" smtClean="0"/>
              <a:t>	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</a:t>
            </a:r>
            <a:r>
              <a:rPr lang="en-GB" sz="2000" dirty="0"/>
              <a:t>Oct 2017 – 30 June 2020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Lead: 		Reading Borough Council, 	</a:t>
            </a:r>
            <a:r>
              <a:rPr lang="en-GB" sz="2000" i="1" dirty="0" smtClean="0"/>
              <a:t>plus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12 equal partners: (</a:t>
            </a:r>
            <a:r>
              <a:rPr lang="en-GB" sz="2000" i="1" dirty="0" smtClean="0"/>
              <a:t>Charity, social enterprise, higher education, local authority</a:t>
            </a:r>
            <a:r>
              <a:rPr lang="en-GB" sz="20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One partner particularly focussed on employer engagement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3605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
Classification: OFFICIAL</a:t>
            </a:r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6" t="9234" r="15053" b="5194"/>
          <a:stretch/>
        </p:blipFill>
        <p:spPr bwMode="auto">
          <a:xfrm>
            <a:off x="1403648" y="30249"/>
            <a:ext cx="6660232" cy="677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2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980728"/>
            <a:ext cx="8682195" cy="6480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Learning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36" y="0"/>
            <a:ext cx="2862064" cy="117535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" y="-13393"/>
            <a:ext cx="1749430" cy="1136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0608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71009" y="1844824"/>
            <a:ext cx="83529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From the start 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Due </a:t>
            </a:r>
            <a:r>
              <a:rPr lang="en-GB" sz="2000" dirty="0"/>
              <a:t>diligence </a:t>
            </a:r>
            <a:r>
              <a:rPr lang="en-GB" sz="2000" dirty="0" smtClean="0"/>
              <a:t>and ‘top tips</a:t>
            </a:r>
            <a:r>
              <a:rPr lang="en-GB" sz="2000" dirty="0" smtClean="0"/>
              <a:t>’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Non-eligible </a:t>
            </a:r>
            <a:r>
              <a:rPr lang="en-GB" sz="2000" dirty="0" smtClean="0"/>
              <a:t>costs </a:t>
            </a:r>
            <a:endParaRPr lang="en-GB" sz="2000" dirty="0" smtClean="0"/>
          </a:p>
          <a:p>
            <a:pPr>
              <a:lnSpc>
                <a:spcPct val="150000"/>
              </a:lnSpc>
            </a:pPr>
            <a:r>
              <a:rPr lang="en-GB" sz="2000" b="1" dirty="0" smtClean="0"/>
              <a:t>Implementation </a:t>
            </a:r>
            <a:r>
              <a:rPr lang="en-GB" sz="2000" b="1" dirty="0"/>
              <a:t>and delivery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Partnership </a:t>
            </a:r>
            <a:r>
              <a:rPr lang="en-GB" sz="2000" dirty="0" smtClean="0"/>
              <a:t>working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Administration and compliance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Shifting sands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Motivation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Referrals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Participants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3591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40060"/>
            <a:ext cx="5704523" cy="792088"/>
          </a:xfrm>
        </p:spPr>
        <p:txBody>
          <a:bodyPr>
            <a:normAutofit/>
          </a:bodyPr>
          <a:lstStyle/>
          <a:p>
            <a:r>
              <a:rPr lang="en-GB" dirty="0" smtClean="0"/>
              <a:t>Support (example)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36" y="0"/>
            <a:ext cx="2862064" cy="117535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" y="-13393"/>
            <a:ext cx="1749430" cy="1136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0608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26438" r="2500" b="18060"/>
          <a:stretch/>
        </p:blipFill>
        <p:spPr bwMode="auto">
          <a:xfrm>
            <a:off x="755576" y="2124077"/>
            <a:ext cx="7347564" cy="420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4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1045390"/>
            <a:ext cx="7560840" cy="936104"/>
          </a:xfrm>
        </p:spPr>
        <p:txBody>
          <a:bodyPr>
            <a:normAutofit/>
          </a:bodyPr>
          <a:lstStyle/>
          <a:p>
            <a:r>
              <a:rPr lang="en-GB" sz="4000" dirty="0" smtClean="0"/>
              <a:t>Learning</a:t>
            </a:r>
            <a:endParaRPr lang="en-GB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36" y="0"/>
            <a:ext cx="2862064" cy="117535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" y="-13393"/>
            <a:ext cx="1749430" cy="1136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0608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9888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384013"/>
            <a:ext cx="82809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Themes for this event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Engagement of hard to reach groups </a:t>
            </a:r>
            <a:endParaRPr lang="en-GB" sz="22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/>
              <a:t>Employer engagement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/>
              <a:t>Co-production/involving </a:t>
            </a:r>
            <a:r>
              <a:rPr lang="en-GB" sz="2200" dirty="0"/>
              <a:t>participants </a:t>
            </a:r>
            <a:endParaRPr lang="en-GB" sz="22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/>
              <a:t>Cross </a:t>
            </a:r>
            <a:r>
              <a:rPr lang="en-GB" sz="2200" dirty="0"/>
              <a:t>cutting </a:t>
            </a:r>
            <a:r>
              <a:rPr lang="en-GB" sz="2200" dirty="0" smtClean="0"/>
              <a:t>themes</a:t>
            </a: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24967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
Classification: OFFICIAL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5" t="20385" r="35399" b="45644"/>
          <a:stretch/>
        </p:blipFill>
        <p:spPr bwMode="auto">
          <a:xfrm>
            <a:off x="323528" y="3429000"/>
            <a:ext cx="2703409" cy="310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1" t="20075" r="26341" b="45189"/>
          <a:stretch/>
        </p:blipFill>
        <p:spPr bwMode="auto">
          <a:xfrm>
            <a:off x="309536" y="117348"/>
            <a:ext cx="3816425" cy="317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9" t="19855" r="35601" b="46335"/>
          <a:stretch/>
        </p:blipFill>
        <p:spPr bwMode="auto">
          <a:xfrm>
            <a:off x="5364088" y="31071"/>
            <a:ext cx="3600524" cy="397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6" t="20928" r="35329" b="45390"/>
          <a:stretch/>
        </p:blipFill>
        <p:spPr bwMode="auto">
          <a:xfrm>
            <a:off x="3563888" y="3429000"/>
            <a:ext cx="2863875" cy="325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7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283" y="980728"/>
            <a:ext cx="6143933" cy="792088"/>
          </a:xfrm>
        </p:spPr>
        <p:txBody>
          <a:bodyPr>
            <a:normAutofit/>
          </a:bodyPr>
          <a:lstStyle/>
          <a:p>
            <a:r>
              <a:rPr lang="en-GB" dirty="0" smtClean="0"/>
              <a:t>Case studies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36" y="0"/>
            <a:ext cx="2862064" cy="117535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" y="-13393"/>
            <a:ext cx="1749430" cy="1136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0608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2060848"/>
            <a:ext cx="81369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Partners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Participants</a:t>
            </a:r>
          </a:p>
          <a:p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88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09" y="1438664"/>
            <a:ext cx="6503973" cy="936104"/>
          </a:xfrm>
        </p:spPr>
        <p:txBody>
          <a:bodyPr>
            <a:normAutofit/>
          </a:bodyPr>
          <a:lstStyle/>
          <a:p>
            <a:r>
              <a:rPr lang="en-GB" dirty="0" smtClean="0"/>
              <a:t>Moving forward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36" y="0"/>
            <a:ext cx="2862064" cy="117535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" y="-13393"/>
            <a:ext cx="1749430" cy="1136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0608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2492896"/>
            <a:ext cx="82809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/>
              <a:t>Re-profiling  </a:t>
            </a:r>
            <a:endParaRPr lang="en-GB" sz="22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/>
              <a:t>Sharing </a:t>
            </a:r>
            <a:r>
              <a:rPr lang="en-GB" sz="2200" dirty="0" smtClean="0"/>
              <a:t>our own </a:t>
            </a:r>
            <a:r>
              <a:rPr lang="en-GB" sz="2200" dirty="0" smtClean="0"/>
              <a:t>learning</a:t>
            </a:r>
            <a:endParaRPr lang="en-GB" sz="2200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/>
              <a:t>Developing case </a:t>
            </a:r>
            <a:r>
              <a:rPr lang="en-GB" sz="2200" dirty="0" smtClean="0"/>
              <a:t>studies</a:t>
            </a:r>
            <a:endParaRPr lang="en-GB" sz="22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/>
              <a:t>Referrals</a:t>
            </a:r>
            <a:endParaRPr lang="en-GB" sz="22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4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104</Words>
  <Application>Microsoft Office PowerPoint</Application>
  <PresentationFormat>On-screen Show (4:3)</PresentationFormat>
  <Paragraphs>73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Stronger Together Partnership</vt:lpstr>
      <vt:lpstr>Overview</vt:lpstr>
      <vt:lpstr>PowerPoint Presentation</vt:lpstr>
      <vt:lpstr>Learning</vt:lpstr>
      <vt:lpstr>Support (example)</vt:lpstr>
      <vt:lpstr>Learning</vt:lpstr>
      <vt:lpstr>PowerPoint Presentation</vt:lpstr>
      <vt:lpstr>Case studies</vt:lpstr>
      <vt:lpstr>Moving forward</vt:lpstr>
      <vt:lpstr>Stronger Together Partnership</vt:lpstr>
    </vt:vector>
  </TitlesOfParts>
  <Company>Reading Borough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Meehan, janet</dc:creator>
  <cp:lastModifiedBy>Meehan, janet</cp:lastModifiedBy>
  <cp:revision>39</cp:revision>
  <cp:lastPrinted>2018-11-07T10:10:01Z</cp:lastPrinted>
  <dcterms:created xsi:type="dcterms:W3CDTF">2017-11-13T10:07:33Z</dcterms:created>
  <dcterms:modified xsi:type="dcterms:W3CDTF">2018-11-07T10:36:02Z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Name">
    <vt:lpwstr>ClassificationName</vt:lpwstr>
  </property>
  <property fmtid="{D5CDD505-2E9C-101B-9397-08002B2CF9AE}" pid="3" name="ClassificationMarking">
    <vt:lpwstr>ClassificationMarking</vt:lpwstr>
  </property>
  <property fmtid="{D5CDD505-2E9C-101B-9397-08002B2CF9AE}" pid="4" name="ClassificationMadeExternally">
    <vt:lpwstr>Yes</vt:lpwstr>
  </property>
  <property fmtid="{D5CDD505-2E9C-101B-9397-08002B2CF9AE}" pid="5" name="ClassificationMadeBy">
    <vt:lpwstr>RBC\meehjan</vt:lpwstr>
  </property>
  <property fmtid="{D5CDD505-2E9C-101B-9397-08002B2CF9AE}" pid="6" name="ClassificationMadeOn">
    <vt:filetime>2018-10-23T13:45:10Z</vt:filetime>
  </property>
</Properties>
</file>