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3860E7-A198-427E-B6FD-B3F4964B5809}" type="datetimeFigureOut">
              <a:rPr lang="en-GB" smtClean="0"/>
              <a:t>30/07/2019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57BE8E-56B8-423D-9B44-57E4EC2B8F6B}" type="slidenum">
              <a:rPr lang="en-GB" smtClean="0"/>
              <a:t>‹#›</a:t>
            </a:fld>
            <a:endParaRPr lang="en-GB"/>
          </a:p>
        </p:txBody>
      </p:sp>
    </p:spTree>
    <p:extLst>
      <p:ext uri="{BB962C8B-B14F-4D97-AF65-F5344CB8AC3E}">
        <p14:creationId xmlns:p14="http://schemas.microsoft.com/office/powerpoint/2010/main" val="1308979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0180"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GB" altLang="en-US" smtClean="0">
              <a:latin typeface="Calibri" panose="020F0502020204030204" pitchFamily="34" charset="0"/>
            </a:endParaRPr>
          </a:p>
        </p:txBody>
      </p:sp>
      <p:sp>
        <p:nvSpPr>
          <p:cNvPr id="50181" name="Header Placeholder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latin typeface="Calibri" panose="020F0502020204030204" pitchFamily="34" charset="0"/>
              </a:rPr>
              <a:t>Bournemouth Job Centre Plus</a:t>
            </a:r>
          </a:p>
        </p:txBody>
      </p:sp>
    </p:spTree>
    <p:extLst>
      <p:ext uri="{BB962C8B-B14F-4D97-AF65-F5344CB8AC3E}">
        <p14:creationId xmlns:p14="http://schemas.microsoft.com/office/powerpoint/2010/main" val="1696890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61444"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GB" altLang="en-US" smtClean="0">
              <a:latin typeface="Calibri" panose="020F0502020204030204" pitchFamily="34" charset="0"/>
            </a:endParaRPr>
          </a:p>
        </p:txBody>
      </p:sp>
      <p:sp>
        <p:nvSpPr>
          <p:cNvPr id="61445" name="Header Placeholder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latin typeface="Calibri" panose="020F0502020204030204" pitchFamily="34" charset="0"/>
              </a:rPr>
              <a:t>Bournemouth Job Centre Plus</a:t>
            </a:r>
          </a:p>
        </p:txBody>
      </p:sp>
    </p:spTree>
    <p:extLst>
      <p:ext uri="{BB962C8B-B14F-4D97-AF65-F5344CB8AC3E}">
        <p14:creationId xmlns:p14="http://schemas.microsoft.com/office/powerpoint/2010/main" val="26198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3B7D313-6C5B-46A6-A1F7-0760E3F2369E}"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129130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B7D313-6C5B-46A6-A1F7-0760E3F2369E}"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14045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B7D313-6C5B-46A6-A1F7-0760E3F2369E}"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279782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B7D313-6C5B-46A6-A1F7-0760E3F2369E}"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38055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B7D313-6C5B-46A6-A1F7-0760E3F2369E}"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1880753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3B7D313-6C5B-46A6-A1F7-0760E3F2369E}" type="datetimeFigureOut">
              <a:rPr lang="en-GB" smtClean="0"/>
              <a:t>30/07/2019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32317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3B7D313-6C5B-46A6-A1F7-0760E3F2369E}" type="datetimeFigureOut">
              <a:rPr lang="en-GB" smtClean="0"/>
              <a:t>30/07/2019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178541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3B7D313-6C5B-46A6-A1F7-0760E3F2369E}" type="datetimeFigureOut">
              <a:rPr lang="en-GB" smtClean="0"/>
              <a:t>30/07/2019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418207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7D313-6C5B-46A6-A1F7-0760E3F2369E}" type="datetimeFigureOut">
              <a:rPr lang="en-GB" smtClean="0"/>
              <a:t>30/07/2019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89735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B7D313-6C5B-46A6-A1F7-0760E3F2369E}" type="datetimeFigureOut">
              <a:rPr lang="en-GB" smtClean="0"/>
              <a:t>30/07/2019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271237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B7D313-6C5B-46A6-A1F7-0760E3F2369E}" type="datetimeFigureOut">
              <a:rPr lang="en-GB" smtClean="0"/>
              <a:t>30/07/2019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FB7A9F-654F-4391-A13A-0240109FE9CB}" type="slidenum">
              <a:rPr lang="en-GB" smtClean="0"/>
              <a:t>‹#›</a:t>
            </a:fld>
            <a:endParaRPr lang="en-GB"/>
          </a:p>
        </p:txBody>
      </p:sp>
    </p:spTree>
    <p:extLst>
      <p:ext uri="{BB962C8B-B14F-4D97-AF65-F5344CB8AC3E}">
        <p14:creationId xmlns:p14="http://schemas.microsoft.com/office/powerpoint/2010/main" val="3798721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7D313-6C5B-46A6-A1F7-0760E3F2369E}" type="datetimeFigureOut">
              <a:rPr lang="en-GB" smtClean="0"/>
              <a:t>30/07/2019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B7A9F-654F-4391-A13A-0240109FE9CB}" type="slidenum">
              <a:rPr lang="en-GB" smtClean="0"/>
              <a:t>‹#›</a:t>
            </a:fld>
            <a:endParaRPr lang="en-GB"/>
          </a:p>
        </p:txBody>
      </p:sp>
    </p:spTree>
    <p:extLst>
      <p:ext uri="{BB962C8B-B14F-4D97-AF65-F5344CB8AC3E}">
        <p14:creationId xmlns:p14="http://schemas.microsoft.com/office/powerpoint/2010/main" val="3438445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D8A33D2A-68D4-4E4C-AE43-4A1ECF93F2AD}"/>
              </a:ext>
            </a:extLst>
          </p:cNvPr>
          <p:cNvSpPr>
            <a:spLocks noGrp="1"/>
          </p:cNvSpPr>
          <p:nvPr>
            <p:ph type="ctrTitle"/>
          </p:nvPr>
        </p:nvSpPr>
        <p:spPr>
          <a:xfrm>
            <a:off x="3181350" y="2073276"/>
            <a:ext cx="5829300" cy="1617663"/>
          </a:xfrm>
        </p:spPr>
        <p:txBody>
          <a:bodyPr>
            <a:normAutofit fontScale="90000"/>
          </a:bodyPr>
          <a:lstStyle/>
          <a:p>
            <a:pPr>
              <a:defRPr/>
            </a:pPr>
            <a:r>
              <a:rPr lang="en-GB" altLang="en-US" sz="3000" b="1" dirty="0">
                <a:latin typeface="+mn-lt"/>
              </a:rPr>
              <a:t>Building Better Opportunities</a:t>
            </a:r>
            <a:br>
              <a:rPr lang="en-GB" altLang="en-US" sz="3000" b="1" dirty="0">
                <a:latin typeface="+mn-lt"/>
              </a:rPr>
            </a:br>
            <a:r>
              <a:rPr lang="en-GB" altLang="en-US" sz="3000" b="1" dirty="0">
                <a:latin typeface="+mn-lt"/>
              </a:rPr>
              <a:t/>
            </a:r>
            <a:br>
              <a:rPr lang="en-GB" altLang="en-US" sz="3000" b="1" dirty="0">
                <a:latin typeface="+mn-lt"/>
              </a:rPr>
            </a:br>
            <a:r>
              <a:rPr lang="en-GB" altLang="en-US" sz="3000" b="1" dirty="0" err="1">
                <a:latin typeface="+mn-lt"/>
              </a:rPr>
              <a:t>UCan</a:t>
            </a:r>
            <a:r>
              <a:rPr lang="en-GB" altLang="en-US" sz="3000" b="1" dirty="0">
                <a:latin typeface="+mn-lt"/>
              </a:rPr>
              <a:t> Project</a:t>
            </a:r>
            <a:br>
              <a:rPr lang="en-GB" altLang="en-US" sz="3000" b="1" dirty="0">
                <a:latin typeface="+mn-lt"/>
              </a:rPr>
            </a:br>
            <a:r>
              <a:rPr lang="en-GB" altLang="en-US" sz="3000" b="1" dirty="0">
                <a:latin typeface="+mn-lt"/>
              </a:rPr>
              <a:t/>
            </a:r>
            <a:br>
              <a:rPr lang="en-GB" altLang="en-US" sz="3000" b="1" dirty="0">
                <a:latin typeface="+mn-lt"/>
              </a:rPr>
            </a:br>
            <a:r>
              <a:rPr lang="en-GB" sz="3000" dirty="0">
                <a:latin typeface="+mn-lt"/>
              </a:rPr>
              <a:t>Andy Harley – Contract Manager</a:t>
            </a:r>
            <a:endParaRPr lang="en-GB" altLang="en-US" sz="3000" b="1" dirty="0">
              <a:latin typeface="+mn-lt"/>
            </a:endParaRPr>
          </a:p>
        </p:txBody>
      </p:sp>
      <p:grpSp>
        <p:nvGrpSpPr>
          <p:cNvPr id="49155" name="Group 8"/>
          <p:cNvGrpSpPr>
            <a:grpSpLocks/>
          </p:cNvGrpSpPr>
          <p:nvPr/>
        </p:nvGrpSpPr>
        <p:grpSpPr bwMode="auto">
          <a:xfrm>
            <a:off x="3051176" y="4306889"/>
            <a:ext cx="5942013" cy="909637"/>
            <a:chOff x="152261" y="-89035"/>
            <a:chExt cx="5619004" cy="670241"/>
          </a:xfrm>
        </p:grpSpPr>
        <p:pic>
          <p:nvPicPr>
            <p:cNvPr id="49158"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9"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9156" name="TextBox 11"/>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49157" name="Picture 1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0558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D80FDE-6FC2-42CA-B84B-F6DF17701E38}"/>
              </a:ext>
            </a:extLst>
          </p:cNvPr>
          <p:cNvSpPr txBox="1"/>
          <p:nvPr/>
        </p:nvSpPr>
        <p:spPr>
          <a:xfrm>
            <a:off x="2224087" y="193567"/>
            <a:ext cx="7743825" cy="4016484"/>
          </a:xfrm>
          <a:prstGeom prst="rect">
            <a:avLst/>
          </a:prstGeom>
          <a:noFill/>
        </p:spPr>
        <p:txBody>
          <a:bodyPr>
            <a:spAutoFit/>
          </a:bodyPr>
          <a:lstStyle/>
          <a:p>
            <a:pPr algn="ctr">
              <a:defRPr/>
            </a:pPr>
            <a:endParaRPr lang="en-GB" b="1" dirty="0">
              <a:solidFill>
                <a:schemeClr val="bg1">
                  <a:lumMod val="50000"/>
                </a:schemeClr>
              </a:solidFill>
            </a:endParaRPr>
          </a:p>
          <a:p>
            <a:pPr algn="ctr">
              <a:defRPr/>
            </a:pPr>
            <a:r>
              <a:rPr lang="en-GB" sz="2100" b="1" dirty="0">
                <a:solidFill>
                  <a:srgbClr val="FF0066"/>
                </a:solidFill>
              </a:rPr>
              <a:t>BILL</a:t>
            </a:r>
          </a:p>
          <a:p>
            <a:pPr algn="ctr">
              <a:defRPr/>
            </a:pPr>
            <a:endParaRPr lang="en-GB" dirty="0">
              <a:solidFill>
                <a:schemeClr val="bg1">
                  <a:lumMod val="50000"/>
                </a:schemeClr>
              </a:solidFill>
            </a:endParaRPr>
          </a:p>
          <a:p>
            <a:pPr algn="ctr">
              <a:defRPr/>
            </a:pPr>
            <a:r>
              <a:rPr lang="en-GB" dirty="0">
                <a:solidFill>
                  <a:schemeClr val="bg1">
                    <a:lumMod val="50000"/>
                  </a:schemeClr>
                </a:solidFill>
              </a:rPr>
              <a:t>“The project has dramatically changed my life. It has given me a new lease of life and if it wasn’t for your help, I would probably be living in a tent somewhere.</a:t>
            </a:r>
          </a:p>
          <a:p>
            <a:pPr algn="ctr">
              <a:defRPr/>
            </a:pPr>
            <a:r>
              <a:rPr lang="en-GB" dirty="0">
                <a:solidFill>
                  <a:schemeClr val="bg1">
                    <a:lumMod val="50000"/>
                  </a:schemeClr>
                </a:solidFill>
              </a:rPr>
              <a:t> </a:t>
            </a:r>
          </a:p>
          <a:p>
            <a:pPr algn="ctr">
              <a:defRPr/>
            </a:pPr>
            <a:r>
              <a:rPr lang="en-GB" dirty="0">
                <a:solidFill>
                  <a:srgbClr val="FF0066"/>
                </a:solidFill>
              </a:rPr>
              <a:t>I think that the project is great, well it’s more than great, it’s there for everyone and the support that you </a:t>
            </a:r>
            <a:r>
              <a:rPr lang="en-GB" dirty="0" err="1">
                <a:solidFill>
                  <a:srgbClr val="FF0066"/>
                </a:solidFill>
              </a:rPr>
              <a:t>revceive</a:t>
            </a:r>
            <a:r>
              <a:rPr lang="en-GB" dirty="0">
                <a:solidFill>
                  <a:srgbClr val="FF0066"/>
                </a:solidFill>
              </a:rPr>
              <a:t> could save your life. I have a friend who is currently in a bit of a situation and I have recommended that she speaks to you and hopefully she can get the support she needs.</a:t>
            </a:r>
          </a:p>
          <a:p>
            <a:pPr algn="ctr">
              <a:defRPr/>
            </a:pPr>
            <a:r>
              <a:rPr lang="en-GB" dirty="0">
                <a:solidFill>
                  <a:schemeClr val="bg1">
                    <a:lumMod val="50000"/>
                  </a:schemeClr>
                </a:solidFill>
              </a:rPr>
              <a:t> </a:t>
            </a:r>
          </a:p>
          <a:p>
            <a:pPr algn="ctr">
              <a:defRPr/>
            </a:pPr>
            <a:r>
              <a:rPr lang="en-GB" dirty="0">
                <a:solidFill>
                  <a:schemeClr val="bg1">
                    <a:lumMod val="50000"/>
                  </a:schemeClr>
                </a:solidFill>
              </a:rPr>
              <a:t>Without Kelly’s support, I wouldn’t be here. She is amazing and I couldn’t have done it without her.”</a:t>
            </a:r>
          </a:p>
          <a:p>
            <a:pPr algn="ctr">
              <a:defRPr/>
            </a:pPr>
            <a:endParaRPr lang="en-GB" dirty="0">
              <a:solidFill>
                <a:schemeClr val="bg1">
                  <a:lumMod val="50000"/>
                </a:schemeClr>
              </a:solidFill>
            </a:endParaRPr>
          </a:p>
        </p:txBody>
      </p:sp>
      <p:grpSp>
        <p:nvGrpSpPr>
          <p:cNvPr id="59395" name="Group 2"/>
          <p:cNvGrpSpPr>
            <a:grpSpLocks/>
          </p:cNvGrpSpPr>
          <p:nvPr/>
        </p:nvGrpSpPr>
        <p:grpSpPr bwMode="auto">
          <a:xfrm>
            <a:off x="3051176" y="4306889"/>
            <a:ext cx="5942013" cy="909637"/>
            <a:chOff x="152261" y="-89035"/>
            <a:chExt cx="5619004" cy="670241"/>
          </a:xfrm>
        </p:grpSpPr>
        <p:pic>
          <p:nvPicPr>
            <p:cNvPr id="5939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9"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9396" name="TextBox 5"/>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59397"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4205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D8A33D2A-68D4-4E4C-AE43-4A1ECF93F2AD}"/>
              </a:ext>
            </a:extLst>
          </p:cNvPr>
          <p:cNvSpPr>
            <a:spLocks noGrp="1"/>
          </p:cNvSpPr>
          <p:nvPr>
            <p:ph type="ctrTitle"/>
          </p:nvPr>
        </p:nvSpPr>
        <p:spPr>
          <a:xfrm>
            <a:off x="3181350" y="2073276"/>
            <a:ext cx="5829300" cy="1617663"/>
          </a:xfrm>
        </p:spPr>
        <p:txBody>
          <a:bodyPr>
            <a:normAutofit fontScale="90000"/>
          </a:bodyPr>
          <a:lstStyle/>
          <a:p>
            <a:pPr>
              <a:defRPr/>
            </a:pPr>
            <a:r>
              <a:rPr lang="en-GB" altLang="en-US" sz="3000" b="1" dirty="0">
                <a:latin typeface="+mn-lt"/>
              </a:rPr>
              <a:t>Building Better Opportunities</a:t>
            </a:r>
            <a:br>
              <a:rPr lang="en-GB" altLang="en-US" sz="3000" b="1" dirty="0">
                <a:latin typeface="+mn-lt"/>
              </a:rPr>
            </a:br>
            <a:r>
              <a:rPr lang="en-GB" altLang="en-US" sz="3000" b="1" dirty="0">
                <a:latin typeface="+mn-lt"/>
              </a:rPr>
              <a:t/>
            </a:r>
            <a:br>
              <a:rPr lang="en-GB" altLang="en-US" sz="3000" b="1" dirty="0">
                <a:latin typeface="+mn-lt"/>
              </a:rPr>
            </a:br>
            <a:r>
              <a:rPr lang="en-GB" altLang="en-US" sz="3000" b="1" dirty="0" err="1">
                <a:latin typeface="+mn-lt"/>
              </a:rPr>
              <a:t>UCan</a:t>
            </a:r>
            <a:r>
              <a:rPr lang="en-GB" altLang="en-US" sz="3000" b="1" dirty="0">
                <a:latin typeface="+mn-lt"/>
              </a:rPr>
              <a:t> Project</a:t>
            </a:r>
            <a:br>
              <a:rPr lang="en-GB" altLang="en-US" sz="3000" b="1" dirty="0">
                <a:latin typeface="+mn-lt"/>
              </a:rPr>
            </a:br>
            <a:r>
              <a:rPr lang="en-GB" altLang="en-US" sz="3000" b="1" dirty="0">
                <a:latin typeface="+mn-lt"/>
              </a:rPr>
              <a:t/>
            </a:r>
            <a:br>
              <a:rPr lang="en-GB" altLang="en-US" sz="3000" b="1" dirty="0">
                <a:latin typeface="+mn-lt"/>
              </a:rPr>
            </a:br>
            <a:r>
              <a:rPr lang="en-GB" sz="3000" dirty="0">
                <a:latin typeface="+mn-lt"/>
              </a:rPr>
              <a:t>Andy Harley – </a:t>
            </a:r>
            <a:r>
              <a:rPr lang="en-GB" sz="3000" dirty="0" err="1">
                <a:latin typeface="+mn-lt"/>
              </a:rPr>
              <a:t>UCan</a:t>
            </a:r>
            <a:r>
              <a:rPr lang="en-GB" sz="3000" dirty="0">
                <a:latin typeface="+mn-lt"/>
              </a:rPr>
              <a:t> Contract Manager</a:t>
            </a:r>
            <a:endParaRPr lang="en-GB" altLang="en-US" sz="3000" b="1" dirty="0">
              <a:latin typeface="+mn-lt"/>
            </a:endParaRPr>
          </a:p>
        </p:txBody>
      </p:sp>
      <p:grpSp>
        <p:nvGrpSpPr>
          <p:cNvPr id="60419" name="Group 8"/>
          <p:cNvGrpSpPr>
            <a:grpSpLocks/>
          </p:cNvGrpSpPr>
          <p:nvPr/>
        </p:nvGrpSpPr>
        <p:grpSpPr bwMode="auto">
          <a:xfrm>
            <a:off x="3051176" y="4306889"/>
            <a:ext cx="5942013" cy="909637"/>
            <a:chOff x="152261" y="-89035"/>
            <a:chExt cx="5619004" cy="670241"/>
          </a:xfrm>
        </p:grpSpPr>
        <p:pic>
          <p:nvPicPr>
            <p:cNvPr id="60422"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3"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0420" name="TextBox 11"/>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60421" name="Picture 1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22157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FEB80F7-E8DB-495E-94B0-CA4F392FF4AA}"/>
              </a:ext>
            </a:extLst>
          </p:cNvPr>
          <p:cNvSpPr/>
          <p:nvPr/>
        </p:nvSpPr>
        <p:spPr>
          <a:xfrm>
            <a:off x="1524000" y="5289550"/>
            <a:ext cx="9144000" cy="711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1203" name="Subtitle 2"/>
          <p:cNvSpPr>
            <a:spLocks noGrp="1"/>
          </p:cNvSpPr>
          <p:nvPr>
            <p:ph type="subTitle" idx="1"/>
          </p:nvPr>
        </p:nvSpPr>
        <p:spPr bwMode="auto">
          <a:xfrm>
            <a:off x="2809875" y="1085850"/>
            <a:ext cx="6572250" cy="1371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GB" altLang="en-US" sz="3600" b="1">
                <a:solidFill>
                  <a:srgbClr val="FF0066"/>
                </a:solidFill>
              </a:rPr>
              <a:t>Who We Support</a:t>
            </a:r>
          </a:p>
        </p:txBody>
      </p:sp>
      <p:sp>
        <p:nvSpPr>
          <p:cNvPr id="2" name="Oval 1">
            <a:extLst>
              <a:ext uri="{FF2B5EF4-FFF2-40B4-BE49-F238E27FC236}">
                <a16:creationId xmlns:a16="http://schemas.microsoft.com/office/drawing/2014/main" id="{10497AAB-6FB9-4B6B-9B16-DF9ACAA6D2B2}"/>
              </a:ext>
            </a:extLst>
          </p:cNvPr>
          <p:cNvSpPr/>
          <p:nvPr/>
        </p:nvSpPr>
        <p:spPr>
          <a:xfrm>
            <a:off x="3302000" y="1757363"/>
            <a:ext cx="2000250" cy="1143000"/>
          </a:xfrm>
          <a:prstGeom prst="ellipse">
            <a:avLst/>
          </a:prstGeom>
          <a:solidFill>
            <a:schemeClr val="bg1">
              <a:lumMod val="85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solidFill>
                  <a:schemeClr val="tx1"/>
                </a:solidFill>
              </a:rPr>
              <a:t>Disabilities</a:t>
            </a:r>
          </a:p>
        </p:txBody>
      </p:sp>
      <p:sp>
        <p:nvSpPr>
          <p:cNvPr id="4" name="Oval 3">
            <a:extLst>
              <a:ext uri="{FF2B5EF4-FFF2-40B4-BE49-F238E27FC236}">
                <a16:creationId xmlns:a16="http://schemas.microsoft.com/office/drawing/2014/main" id="{798DD712-3199-4418-B849-3EBF9E168E22}"/>
              </a:ext>
            </a:extLst>
          </p:cNvPr>
          <p:cNvSpPr/>
          <p:nvPr/>
        </p:nvSpPr>
        <p:spPr>
          <a:xfrm>
            <a:off x="5010150" y="1763713"/>
            <a:ext cx="2000250" cy="1143000"/>
          </a:xfrm>
          <a:prstGeom prst="ellipse">
            <a:avLst/>
          </a:prstGeom>
          <a:solidFill>
            <a:srgbClr val="FF0066"/>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t>Debt Issues</a:t>
            </a:r>
          </a:p>
        </p:txBody>
      </p:sp>
      <p:sp>
        <p:nvSpPr>
          <p:cNvPr id="9" name="Oval 8">
            <a:extLst>
              <a:ext uri="{FF2B5EF4-FFF2-40B4-BE49-F238E27FC236}">
                <a16:creationId xmlns:a16="http://schemas.microsoft.com/office/drawing/2014/main" id="{DCDE33A2-6072-4A92-A59E-3A36ABB6F4BB}"/>
              </a:ext>
            </a:extLst>
          </p:cNvPr>
          <p:cNvSpPr/>
          <p:nvPr/>
        </p:nvSpPr>
        <p:spPr>
          <a:xfrm>
            <a:off x="6667500" y="1776413"/>
            <a:ext cx="2000250" cy="1143000"/>
          </a:xfrm>
          <a:prstGeom prst="ellipse">
            <a:avLst/>
          </a:prstGeom>
          <a:solidFill>
            <a:schemeClr val="bg1">
              <a:lumMod val="85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solidFill>
                  <a:schemeClr val="tx1"/>
                </a:solidFill>
              </a:rPr>
              <a:t>Homelessness</a:t>
            </a:r>
          </a:p>
        </p:txBody>
      </p:sp>
      <p:sp>
        <p:nvSpPr>
          <p:cNvPr id="12" name="Oval 11">
            <a:extLst>
              <a:ext uri="{FF2B5EF4-FFF2-40B4-BE49-F238E27FC236}">
                <a16:creationId xmlns:a16="http://schemas.microsoft.com/office/drawing/2014/main" id="{F081EB95-4C05-45F1-830C-2A9C9782CF35}"/>
              </a:ext>
            </a:extLst>
          </p:cNvPr>
          <p:cNvSpPr/>
          <p:nvPr/>
        </p:nvSpPr>
        <p:spPr>
          <a:xfrm>
            <a:off x="6667500" y="2725738"/>
            <a:ext cx="2000250" cy="1143000"/>
          </a:xfrm>
          <a:prstGeom prst="ellipse">
            <a:avLst/>
          </a:prstGeom>
          <a:solidFill>
            <a:srgbClr val="FF0066"/>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t>Lone Parents</a:t>
            </a:r>
          </a:p>
        </p:txBody>
      </p:sp>
      <p:sp>
        <p:nvSpPr>
          <p:cNvPr id="13" name="Oval 12">
            <a:extLst>
              <a:ext uri="{FF2B5EF4-FFF2-40B4-BE49-F238E27FC236}">
                <a16:creationId xmlns:a16="http://schemas.microsoft.com/office/drawing/2014/main" id="{4339DEF9-89EC-4CC5-9647-A7FE77753ED8}"/>
              </a:ext>
            </a:extLst>
          </p:cNvPr>
          <p:cNvSpPr/>
          <p:nvPr/>
        </p:nvSpPr>
        <p:spPr>
          <a:xfrm>
            <a:off x="5010150" y="2747963"/>
            <a:ext cx="2000250" cy="1143000"/>
          </a:xfrm>
          <a:prstGeom prst="ellipse">
            <a:avLst/>
          </a:prstGeom>
          <a:solidFill>
            <a:schemeClr val="bg1">
              <a:lumMod val="85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solidFill>
                  <a:schemeClr val="tx1"/>
                </a:solidFill>
              </a:rPr>
              <a:t> Ex-offenders</a:t>
            </a:r>
          </a:p>
        </p:txBody>
      </p:sp>
      <p:sp>
        <p:nvSpPr>
          <p:cNvPr id="10" name="Oval 9">
            <a:extLst>
              <a:ext uri="{FF2B5EF4-FFF2-40B4-BE49-F238E27FC236}">
                <a16:creationId xmlns:a16="http://schemas.microsoft.com/office/drawing/2014/main" id="{6DCE27AB-6A99-4D0A-BC08-5100E93CA997}"/>
              </a:ext>
            </a:extLst>
          </p:cNvPr>
          <p:cNvSpPr/>
          <p:nvPr/>
        </p:nvSpPr>
        <p:spPr>
          <a:xfrm>
            <a:off x="3302000" y="2741613"/>
            <a:ext cx="2000250" cy="1143000"/>
          </a:xfrm>
          <a:prstGeom prst="ellipse">
            <a:avLst/>
          </a:prstGeom>
          <a:solidFill>
            <a:srgbClr val="FF0066"/>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t>Mental and/or Physical Health issues</a:t>
            </a:r>
          </a:p>
        </p:txBody>
      </p:sp>
      <p:sp>
        <p:nvSpPr>
          <p:cNvPr id="14" name="Oval 13">
            <a:extLst>
              <a:ext uri="{FF2B5EF4-FFF2-40B4-BE49-F238E27FC236}">
                <a16:creationId xmlns:a16="http://schemas.microsoft.com/office/drawing/2014/main" id="{D0D8AD8E-46EF-40D7-84EF-9A09B6EB0F80}"/>
              </a:ext>
            </a:extLst>
          </p:cNvPr>
          <p:cNvSpPr/>
          <p:nvPr/>
        </p:nvSpPr>
        <p:spPr>
          <a:xfrm>
            <a:off x="3302000" y="3703638"/>
            <a:ext cx="2000250" cy="1143000"/>
          </a:xfrm>
          <a:prstGeom prst="ellipse">
            <a:avLst/>
          </a:prstGeom>
          <a:solidFill>
            <a:schemeClr val="bg1">
              <a:lumMod val="85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solidFill>
                  <a:schemeClr val="tx1"/>
                </a:solidFill>
              </a:rPr>
              <a:t>Substance Misuse issues</a:t>
            </a:r>
          </a:p>
        </p:txBody>
      </p:sp>
      <p:sp>
        <p:nvSpPr>
          <p:cNvPr id="15" name="Oval 14">
            <a:extLst>
              <a:ext uri="{FF2B5EF4-FFF2-40B4-BE49-F238E27FC236}">
                <a16:creationId xmlns:a16="http://schemas.microsoft.com/office/drawing/2014/main" id="{F8436402-2231-4EFE-BA13-A1935E41D674}"/>
              </a:ext>
            </a:extLst>
          </p:cNvPr>
          <p:cNvSpPr/>
          <p:nvPr/>
        </p:nvSpPr>
        <p:spPr>
          <a:xfrm>
            <a:off x="5010150" y="3697288"/>
            <a:ext cx="2000250" cy="1143000"/>
          </a:xfrm>
          <a:prstGeom prst="ellipse">
            <a:avLst/>
          </a:prstGeom>
          <a:solidFill>
            <a:srgbClr val="FF0066"/>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t>English as a Second Language</a:t>
            </a:r>
          </a:p>
        </p:txBody>
      </p:sp>
      <p:sp>
        <p:nvSpPr>
          <p:cNvPr id="16" name="Oval 15">
            <a:extLst>
              <a:ext uri="{FF2B5EF4-FFF2-40B4-BE49-F238E27FC236}">
                <a16:creationId xmlns:a16="http://schemas.microsoft.com/office/drawing/2014/main" id="{004D40DD-92F4-41F9-9A0F-620A666E96E8}"/>
              </a:ext>
            </a:extLst>
          </p:cNvPr>
          <p:cNvSpPr/>
          <p:nvPr/>
        </p:nvSpPr>
        <p:spPr>
          <a:xfrm>
            <a:off x="6667500" y="3703638"/>
            <a:ext cx="2000250" cy="1143000"/>
          </a:xfrm>
          <a:prstGeom prst="ellipse">
            <a:avLst/>
          </a:prstGeom>
          <a:solidFill>
            <a:schemeClr val="bg1">
              <a:lumMod val="85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50" dirty="0">
                <a:solidFill>
                  <a:schemeClr val="tx1"/>
                </a:solidFill>
              </a:rPr>
              <a:t>IT / Digital, Maths, English skill needs</a:t>
            </a:r>
          </a:p>
        </p:txBody>
      </p:sp>
      <p:sp>
        <p:nvSpPr>
          <p:cNvPr id="17" name="Subtitle 2">
            <a:extLst>
              <a:ext uri="{FF2B5EF4-FFF2-40B4-BE49-F238E27FC236}">
                <a16:creationId xmlns:a16="http://schemas.microsoft.com/office/drawing/2014/main" id="{13A3AB35-C75B-4E2D-B875-75C9A12009EB}"/>
              </a:ext>
            </a:extLst>
          </p:cNvPr>
          <p:cNvSpPr txBox="1">
            <a:spLocks/>
          </p:cNvSpPr>
          <p:nvPr/>
        </p:nvSpPr>
        <p:spPr bwMode="auto">
          <a:xfrm>
            <a:off x="2667000" y="5429251"/>
            <a:ext cx="685800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defRPr/>
            </a:pPr>
            <a:r>
              <a:rPr lang="en-GB" sz="2550" b="1" dirty="0">
                <a:solidFill>
                  <a:srgbClr val="FF0066"/>
                </a:solidFill>
              </a:rPr>
              <a:t>25+ | Out of Work | Right to Work in UK | Dorset</a:t>
            </a:r>
          </a:p>
        </p:txBody>
      </p:sp>
    </p:spTree>
    <p:extLst>
      <p:ext uri="{BB962C8B-B14F-4D97-AF65-F5344CB8AC3E}">
        <p14:creationId xmlns:p14="http://schemas.microsoft.com/office/powerpoint/2010/main" val="15245210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9"/>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14"/>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500"/>
                                  </p:stCondLst>
                                  <p:childTnLst>
                                    <p:set>
                                      <p:cBhvr>
                                        <p:cTn id="15" dur="1" fill="hold">
                                          <p:stCondLst>
                                            <p:cond delay="0"/>
                                          </p:stCondLst>
                                        </p:cTn>
                                        <p:tgtEl>
                                          <p:spTgt spid="16"/>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5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500"/>
                                  </p:stCondLst>
                                  <p:childTnLst>
                                    <p:set>
                                      <p:cBhvr>
                                        <p:cTn id="21" dur="1" fill="hold">
                                          <p:stCondLst>
                                            <p:cond delay="0"/>
                                          </p:stCondLst>
                                        </p:cTn>
                                        <p:tgtEl>
                                          <p:spTgt spid="4"/>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50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grpId="0" nodeType="afterEffect">
                                  <p:stCondLst>
                                    <p:cond delay="50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grpId="0" nodeType="afterEffect">
                                  <p:stCondLst>
                                    <p:cond delay="50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9" grpId="0" animBg="1"/>
      <p:bldP spid="12" grpId="0" animBg="1"/>
      <p:bldP spid="13" grpId="0" animBg="1"/>
      <p:bldP spid="10"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347A5-D306-4665-A668-3AECA6885500}"/>
              </a:ext>
            </a:extLst>
          </p:cNvPr>
          <p:cNvSpPr>
            <a:spLocks noGrp="1"/>
          </p:cNvSpPr>
          <p:nvPr>
            <p:ph type="title"/>
          </p:nvPr>
        </p:nvSpPr>
        <p:spPr>
          <a:xfrm>
            <a:off x="2152650" y="1993901"/>
            <a:ext cx="7886700" cy="993775"/>
          </a:xfrm>
        </p:spPr>
        <p:txBody>
          <a:bodyPr/>
          <a:lstStyle/>
          <a:p>
            <a:pPr>
              <a:defRPr/>
            </a:pPr>
            <a:r>
              <a:rPr lang="en-GB" b="1" dirty="0">
                <a:solidFill>
                  <a:srgbClr val="FF0066"/>
                </a:solidFill>
                <a:latin typeface="+mn-lt"/>
              </a:rPr>
              <a:t>WHAT OUR PARTICIPANTS SAY</a:t>
            </a:r>
          </a:p>
        </p:txBody>
      </p:sp>
      <p:cxnSp>
        <p:nvCxnSpPr>
          <p:cNvPr id="8" name="Straight Connector 7">
            <a:extLst>
              <a:ext uri="{FF2B5EF4-FFF2-40B4-BE49-F238E27FC236}">
                <a16:creationId xmlns:a16="http://schemas.microsoft.com/office/drawing/2014/main" id="{F724F71D-89B1-4A2E-AA90-8AB672452D97}"/>
              </a:ext>
            </a:extLst>
          </p:cNvPr>
          <p:cNvCxnSpPr>
            <a:cxnSpLocks/>
          </p:cNvCxnSpPr>
          <p:nvPr/>
        </p:nvCxnSpPr>
        <p:spPr>
          <a:xfrm>
            <a:off x="3402014" y="2776538"/>
            <a:ext cx="537527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2228" name="Group 17"/>
          <p:cNvGrpSpPr>
            <a:grpSpLocks/>
          </p:cNvGrpSpPr>
          <p:nvPr/>
        </p:nvGrpSpPr>
        <p:grpSpPr bwMode="auto">
          <a:xfrm>
            <a:off x="3051176" y="4306889"/>
            <a:ext cx="5942013" cy="909637"/>
            <a:chOff x="152261" y="-89035"/>
            <a:chExt cx="5619004" cy="670241"/>
          </a:xfrm>
        </p:grpSpPr>
        <p:pic>
          <p:nvPicPr>
            <p:cNvPr id="52231"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2" name="Picture 1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229" name="TextBox 20"/>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52230" name="Picture 2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371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D3F2C56-74E3-4315-9269-77FD9CB79C73}"/>
              </a:ext>
            </a:extLst>
          </p:cNvPr>
          <p:cNvSpPr txBox="1"/>
          <p:nvPr/>
        </p:nvSpPr>
        <p:spPr>
          <a:xfrm>
            <a:off x="8873826" y="714377"/>
            <a:ext cx="1395412" cy="647700"/>
          </a:xfrm>
          <a:prstGeom prst="rect">
            <a:avLst/>
          </a:prstGeom>
          <a:noFill/>
        </p:spPr>
        <p:txBody>
          <a:bodyPr>
            <a:spAutoFit/>
          </a:bodyPr>
          <a:lstStyle/>
          <a:p>
            <a:pPr algn="r">
              <a:defRPr/>
            </a:pPr>
            <a:r>
              <a:rPr lang="en-GB" i="1" dirty="0">
                <a:solidFill>
                  <a:schemeClr val="bg1">
                    <a:lumMod val="50000"/>
                  </a:schemeClr>
                </a:solidFill>
              </a:rPr>
              <a:t>Dave – May 2019</a:t>
            </a:r>
          </a:p>
        </p:txBody>
      </p:sp>
      <p:grpSp>
        <p:nvGrpSpPr>
          <p:cNvPr id="53251" name="Group 4"/>
          <p:cNvGrpSpPr>
            <a:grpSpLocks/>
          </p:cNvGrpSpPr>
          <p:nvPr/>
        </p:nvGrpSpPr>
        <p:grpSpPr bwMode="auto">
          <a:xfrm>
            <a:off x="3051176" y="4306889"/>
            <a:ext cx="5942013" cy="909637"/>
            <a:chOff x="152261" y="-89035"/>
            <a:chExt cx="5619004" cy="670241"/>
          </a:xfrm>
        </p:grpSpPr>
        <p:pic>
          <p:nvPicPr>
            <p:cNvPr id="53261"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2"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3252" name="TextBox 8"/>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53253"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a:spLocks noChangeArrowheads="1"/>
          </p:cNvSpPr>
          <p:nvPr/>
        </p:nvSpPr>
        <p:spPr bwMode="auto">
          <a:xfrm>
            <a:off x="742842" y="123826"/>
            <a:ext cx="84820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solidFill>
                  <a:srgbClr val="FF0066"/>
                </a:solidFill>
              </a:rPr>
              <a:t>“ Thank you for </a:t>
            </a:r>
            <a:r>
              <a:rPr lang="en-GB" altLang="en-US" sz="1500" b="1" dirty="0">
                <a:solidFill>
                  <a:srgbClr val="FF0066"/>
                </a:solidFill>
              </a:rPr>
              <a:t>helping me</a:t>
            </a:r>
            <a:r>
              <a:rPr lang="en-GB" altLang="en-US" sz="2400" dirty="0">
                <a:solidFill>
                  <a:srgbClr val="FF0066"/>
                </a:solidFill>
              </a:rPr>
              <a:t>, </a:t>
            </a:r>
            <a:r>
              <a:rPr lang="en-GB" altLang="en-US" dirty="0">
                <a:solidFill>
                  <a:srgbClr val="FF0066"/>
                </a:solidFill>
              </a:rPr>
              <a:t>I really appreciate it. When I phoned</a:t>
            </a:r>
            <a:r>
              <a:rPr lang="en-GB" altLang="en-US" sz="2400" dirty="0">
                <a:solidFill>
                  <a:srgbClr val="FF0066"/>
                </a:solidFill>
              </a:rPr>
              <a:t> </a:t>
            </a:r>
            <a:r>
              <a:rPr lang="en-GB" altLang="en-US" sz="1500" b="1" dirty="0">
                <a:solidFill>
                  <a:srgbClr val="FF0066"/>
                </a:solidFill>
              </a:rPr>
              <a:t>I was feeling like a lost duck </a:t>
            </a:r>
            <a:r>
              <a:rPr lang="en-GB" altLang="en-US" dirty="0">
                <a:solidFill>
                  <a:srgbClr val="FF0066"/>
                </a:solidFill>
              </a:rPr>
              <a:t>in the middle of the ocean….  You</a:t>
            </a:r>
            <a:r>
              <a:rPr lang="en-GB" altLang="en-US" sz="2400" dirty="0">
                <a:solidFill>
                  <a:srgbClr val="FF0066"/>
                </a:solidFill>
              </a:rPr>
              <a:t> </a:t>
            </a:r>
            <a:r>
              <a:rPr lang="en-GB" altLang="en-US" sz="1500" b="1" dirty="0">
                <a:solidFill>
                  <a:srgbClr val="FF0066"/>
                </a:solidFill>
              </a:rPr>
              <a:t>provided me with some hope</a:t>
            </a:r>
            <a:r>
              <a:rPr lang="en-GB" altLang="en-US" sz="1500" dirty="0">
                <a:solidFill>
                  <a:srgbClr val="FF0066"/>
                </a:solidFill>
              </a:rPr>
              <a:t> </a:t>
            </a:r>
            <a:r>
              <a:rPr lang="en-GB" altLang="en-US" dirty="0">
                <a:solidFill>
                  <a:srgbClr val="FF0066"/>
                </a:solidFill>
              </a:rPr>
              <a:t>which you cannot put a price on…. ”</a:t>
            </a:r>
          </a:p>
        </p:txBody>
      </p:sp>
      <p:sp>
        <p:nvSpPr>
          <p:cNvPr id="14" name="TextBox 13"/>
          <p:cNvSpPr txBox="1">
            <a:spLocks noChangeArrowheads="1"/>
          </p:cNvSpPr>
          <p:nvPr/>
        </p:nvSpPr>
        <p:spPr bwMode="auto">
          <a:xfrm>
            <a:off x="877094" y="1255714"/>
            <a:ext cx="84978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solidFill>
                  <a:srgbClr val="FF0066"/>
                </a:solidFill>
              </a:rPr>
              <a:t>“ ….many </a:t>
            </a:r>
            <a:r>
              <a:rPr lang="en-GB" altLang="en-US" sz="1500" b="1" dirty="0">
                <a:solidFill>
                  <a:srgbClr val="FF0066"/>
                </a:solidFill>
              </a:rPr>
              <a:t>sincere thanks</a:t>
            </a:r>
            <a:r>
              <a:rPr lang="en-GB" altLang="en-US" sz="1500" dirty="0">
                <a:solidFill>
                  <a:srgbClr val="FF0066"/>
                </a:solidFill>
              </a:rPr>
              <a:t> </a:t>
            </a:r>
            <a:r>
              <a:rPr lang="en-GB" altLang="en-US" dirty="0">
                <a:solidFill>
                  <a:srgbClr val="FF0066"/>
                </a:solidFill>
              </a:rPr>
              <a:t>for your </a:t>
            </a:r>
            <a:r>
              <a:rPr lang="en-GB" altLang="en-US" sz="1500" b="1" dirty="0">
                <a:solidFill>
                  <a:srgbClr val="FF0066"/>
                </a:solidFill>
              </a:rPr>
              <a:t>time</a:t>
            </a:r>
            <a:r>
              <a:rPr lang="en-GB" altLang="en-US" sz="2400" dirty="0">
                <a:solidFill>
                  <a:srgbClr val="FF0066"/>
                </a:solidFill>
              </a:rPr>
              <a:t> </a:t>
            </a:r>
            <a:r>
              <a:rPr lang="en-GB" altLang="en-US" dirty="0">
                <a:solidFill>
                  <a:srgbClr val="FF0066"/>
                </a:solidFill>
              </a:rPr>
              <a:t>and</a:t>
            </a:r>
            <a:r>
              <a:rPr lang="en-GB" altLang="en-US" sz="2400" dirty="0">
                <a:solidFill>
                  <a:srgbClr val="FF0066"/>
                </a:solidFill>
              </a:rPr>
              <a:t> </a:t>
            </a:r>
            <a:r>
              <a:rPr lang="en-GB" altLang="en-US" sz="1500" b="1" dirty="0">
                <a:solidFill>
                  <a:srgbClr val="FF0066"/>
                </a:solidFill>
              </a:rPr>
              <a:t>dedication</a:t>
            </a:r>
            <a:r>
              <a:rPr lang="en-GB" altLang="en-US" sz="2400" dirty="0">
                <a:solidFill>
                  <a:srgbClr val="FF0066"/>
                </a:solidFill>
              </a:rPr>
              <a:t> </a:t>
            </a:r>
            <a:r>
              <a:rPr lang="en-GB" altLang="en-US" dirty="0">
                <a:solidFill>
                  <a:srgbClr val="FF0066"/>
                </a:solidFill>
              </a:rPr>
              <a:t>on making the </a:t>
            </a:r>
            <a:r>
              <a:rPr lang="en-GB" altLang="en-US" sz="1500" b="1" dirty="0">
                <a:solidFill>
                  <a:srgbClr val="FF0066"/>
                </a:solidFill>
              </a:rPr>
              <a:t>journey to employment</a:t>
            </a:r>
            <a:r>
              <a:rPr lang="en-GB" altLang="en-US" sz="1500" dirty="0">
                <a:solidFill>
                  <a:srgbClr val="FF0066"/>
                </a:solidFill>
              </a:rPr>
              <a:t> </a:t>
            </a:r>
            <a:r>
              <a:rPr lang="en-GB" altLang="en-US" dirty="0">
                <a:solidFill>
                  <a:srgbClr val="FF0066"/>
                </a:solidFill>
              </a:rPr>
              <a:t>world for me and many others like me</a:t>
            </a:r>
            <a:r>
              <a:rPr lang="en-GB" altLang="en-US" sz="2400" dirty="0">
                <a:solidFill>
                  <a:srgbClr val="FF0066"/>
                </a:solidFill>
              </a:rPr>
              <a:t> </a:t>
            </a:r>
            <a:r>
              <a:rPr lang="en-GB" altLang="en-US" sz="1500" b="1" dirty="0">
                <a:solidFill>
                  <a:srgbClr val="FF0066"/>
                </a:solidFill>
              </a:rPr>
              <a:t>so achievable </a:t>
            </a:r>
            <a:r>
              <a:rPr lang="en-GB" altLang="en-US" sz="1500" dirty="0">
                <a:solidFill>
                  <a:srgbClr val="FF0066"/>
                </a:solidFill>
              </a:rPr>
              <a:t>”</a:t>
            </a:r>
          </a:p>
        </p:txBody>
      </p:sp>
      <p:sp>
        <p:nvSpPr>
          <p:cNvPr id="15" name="TextBox 14">
            <a:extLst>
              <a:ext uri="{FF2B5EF4-FFF2-40B4-BE49-F238E27FC236}">
                <a16:creationId xmlns:a16="http://schemas.microsoft.com/office/drawing/2014/main" id="{CD568F4A-BFF1-400F-9245-C49F618FED2A}"/>
              </a:ext>
            </a:extLst>
          </p:cNvPr>
          <p:cNvSpPr txBox="1"/>
          <p:nvPr/>
        </p:nvSpPr>
        <p:spPr>
          <a:xfrm>
            <a:off x="8810326" y="1580358"/>
            <a:ext cx="1522412" cy="646112"/>
          </a:xfrm>
          <a:prstGeom prst="rect">
            <a:avLst/>
          </a:prstGeom>
          <a:noFill/>
        </p:spPr>
        <p:txBody>
          <a:bodyPr>
            <a:spAutoFit/>
          </a:bodyPr>
          <a:lstStyle/>
          <a:p>
            <a:pPr algn="r">
              <a:defRPr/>
            </a:pPr>
            <a:r>
              <a:rPr lang="en-GB" i="1" dirty="0">
                <a:solidFill>
                  <a:schemeClr val="bg1">
                    <a:lumMod val="50000"/>
                  </a:schemeClr>
                </a:solidFill>
              </a:rPr>
              <a:t>Louise – May 2019</a:t>
            </a:r>
          </a:p>
        </p:txBody>
      </p:sp>
      <p:sp>
        <p:nvSpPr>
          <p:cNvPr id="16" name="TextBox 15"/>
          <p:cNvSpPr txBox="1">
            <a:spLocks noChangeArrowheads="1"/>
          </p:cNvSpPr>
          <p:nvPr/>
        </p:nvSpPr>
        <p:spPr bwMode="auto">
          <a:xfrm>
            <a:off x="626763" y="2297113"/>
            <a:ext cx="81835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solidFill>
                  <a:srgbClr val="FF0066"/>
                </a:solidFill>
              </a:rPr>
              <a:t>“ Carolyn is </a:t>
            </a:r>
            <a:r>
              <a:rPr lang="en-GB" altLang="en-US" sz="1500" b="1" dirty="0">
                <a:solidFill>
                  <a:srgbClr val="FF0066"/>
                </a:solidFill>
              </a:rPr>
              <a:t>very enthusiastic</a:t>
            </a:r>
            <a:r>
              <a:rPr lang="en-GB" altLang="en-US" sz="1500" dirty="0">
                <a:solidFill>
                  <a:srgbClr val="FF0066"/>
                </a:solidFill>
              </a:rPr>
              <a:t> </a:t>
            </a:r>
            <a:r>
              <a:rPr lang="en-GB" altLang="en-US" dirty="0">
                <a:solidFill>
                  <a:srgbClr val="FF0066"/>
                </a:solidFill>
              </a:rPr>
              <a:t>about her job which is great and</a:t>
            </a:r>
            <a:r>
              <a:rPr lang="en-GB" altLang="en-US" sz="2400" dirty="0">
                <a:solidFill>
                  <a:srgbClr val="FF0066"/>
                </a:solidFill>
              </a:rPr>
              <a:t> </a:t>
            </a:r>
            <a:r>
              <a:rPr lang="en-GB" altLang="en-US" sz="1500" b="1" dirty="0">
                <a:solidFill>
                  <a:srgbClr val="FF0066"/>
                </a:solidFill>
              </a:rPr>
              <a:t>it’s because of her</a:t>
            </a:r>
            <a:r>
              <a:rPr lang="en-GB" altLang="en-US" sz="2400" dirty="0">
                <a:solidFill>
                  <a:srgbClr val="FF0066"/>
                </a:solidFill>
              </a:rPr>
              <a:t> </a:t>
            </a:r>
            <a:r>
              <a:rPr lang="en-GB" altLang="en-US" dirty="0">
                <a:solidFill>
                  <a:srgbClr val="FF0066"/>
                </a:solidFill>
              </a:rPr>
              <a:t>that I was able to meet with</a:t>
            </a:r>
          </a:p>
          <a:p>
            <a:endParaRPr lang="en-GB" altLang="en-US" sz="600" dirty="0">
              <a:solidFill>
                <a:srgbClr val="FF0066"/>
              </a:solidFill>
            </a:endParaRPr>
          </a:p>
          <a:p>
            <a:r>
              <a:rPr lang="en-GB" altLang="en-US" dirty="0">
                <a:solidFill>
                  <a:srgbClr val="FF0066"/>
                </a:solidFill>
              </a:rPr>
              <a:t> BCHA regarding recruitment. </a:t>
            </a:r>
            <a:r>
              <a:rPr lang="en-GB" altLang="en-US" sz="1500" b="1" dirty="0">
                <a:solidFill>
                  <a:srgbClr val="FF0066"/>
                </a:solidFill>
              </a:rPr>
              <a:t>I have nothing but praise</a:t>
            </a:r>
            <a:r>
              <a:rPr lang="en-GB" altLang="en-US" sz="1500" dirty="0">
                <a:solidFill>
                  <a:srgbClr val="FF0066"/>
                </a:solidFill>
              </a:rPr>
              <a:t> </a:t>
            </a:r>
            <a:r>
              <a:rPr lang="en-GB" altLang="en-US" dirty="0">
                <a:solidFill>
                  <a:srgbClr val="FF0066"/>
                </a:solidFill>
              </a:rPr>
              <a:t>for the </a:t>
            </a:r>
            <a:r>
              <a:rPr lang="en-GB" altLang="en-US" dirty="0" err="1">
                <a:solidFill>
                  <a:srgbClr val="FF0066"/>
                </a:solidFill>
              </a:rPr>
              <a:t>Ucan</a:t>
            </a:r>
            <a:r>
              <a:rPr lang="en-GB" altLang="en-US" dirty="0">
                <a:solidFill>
                  <a:srgbClr val="FF0066"/>
                </a:solidFill>
              </a:rPr>
              <a:t> project</a:t>
            </a:r>
            <a:r>
              <a:rPr lang="en-GB" altLang="en-US" b="1" dirty="0">
                <a:solidFill>
                  <a:srgbClr val="FF0066"/>
                </a:solidFill>
              </a:rPr>
              <a:t>…. </a:t>
            </a:r>
            <a:r>
              <a:rPr lang="en-GB" altLang="en-US" dirty="0">
                <a:solidFill>
                  <a:srgbClr val="FF0066"/>
                </a:solidFill>
              </a:rPr>
              <a:t>”</a:t>
            </a:r>
          </a:p>
        </p:txBody>
      </p:sp>
      <p:sp>
        <p:nvSpPr>
          <p:cNvPr id="17" name="TextBox 16">
            <a:extLst>
              <a:ext uri="{FF2B5EF4-FFF2-40B4-BE49-F238E27FC236}">
                <a16:creationId xmlns:a16="http://schemas.microsoft.com/office/drawing/2014/main" id="{6596B094-ACE6-46AE-93EF-65F7339B8AC3}"/>
              </a:ext>
            </a:extLst>
          </p:cNvPr>
          <p:cNvSpPr txBox="1"/>
          <p:nvPr/>
        </p:nvSpPr>
        <p:spPr>
          <a:xfrm>
            <a:off x="8908751" y="2461508"/>
            <a:ext cx="1395412" cy="646113"/>
          </a:xfrm>
          <a:prstGeom prst="rect">
            <a:avLst/>
          </a:prstGeom>
          <a:noFill/>
        </p:spPr>
        <p:txBody>
          <a:bodyPr>
            <a:spAutoFit/>
          </a:bodyPr>
          <a:lstStyle/>
          <a:p>
            <a:pPr algn="r">
              <a:defRPr/>
            </a:pPr>
            <a:r>
              <a:rPr lang="en-GB" i="1" dirty="0">
                <a:solidFill>
                  <a:schemeClr val="bg1">
                    <a:lumMod val="50000"/>
                  </a:schemeClr>
                </a:solidFill>
              </a:rPr>
              <a:t>Pete – May 2019</a:t>
            </a:r>
          </a:p>
        </p:txBody>
      </p:sp>
      <p:sp>
        <p:nvSpPr>
          <p:cNvPr id="18" name="TextBox 17"/>
          <p:cNvSpPr txBox="1">
            <a:spLocks noChangeArrowheads="1"/>
          </p:cNvSpPr>
          <p:nvPr/>
        </p:nvSpPr>
        <p:spPr bwMode="auto">
          <a:xfrm>
            <a:off x="722806" y="3475831"/>
            <a:ext cx="79914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solidFill>
                  <a:srgbClr val="FF0066"/>
                </a:solidFill>
              </a:rPr>
              <a:t>“ Many thanks to Lindsay and John who conducted a</a:t>
            </a:r>
            <a:r>
              <a:rPr lang="en-GB" altLang="en-US" sz="2400" dirty="0">
                <a:solidFill>
                  <a:srgbClr val="FF0066"/>
                </a:solidFill>
              </a:rPr>
              <a:t> </a:t>
            </a:r>
            <a:r>
              <a:rPr lang="en-GB" altLang="en-US" sz="1500" b="1" dirty="0">
                <a:solidFill>
                  <a:srgbClr val="FF0066"/>
                </a:solidFill>
              </a:rPr>
              <a:t>mock interview</a:t>
            </a:r>
            <a:r>
              <a:rPr lang="en-GB" altLang="en-US" sz="1500" dirty="0">
                <a:solidFill>
                  <a:srgbClr val="FF0066"/>
                </a:solidFill>
              </a:rPr>
              <a:t> </a:t>
            </a:r>
            <a:r>
              <a:rPr lang="en-GB" altLang="en-US" dirty="0">
                <a:solidFill>
                  <a:srgbClr val="FF0066"/>
                </a:solidFill>
              </a:rPr>
              <a:t>with me. </a:t>
            </a:r>
            <a:r>
              <a:rPr lang="en-GB" altLang="en-US" sz="1500" b="1" dirty="0">
                <a:solidFill>
                  <a:srgbClr val="FF0066"/>
                </a:solidFill>
              </a:rPr>
              <a:t>I enjoyed the experience</a:t>
            </a:r>
            <a:r>
              <a:rPr lang="en-GB" altLang="en-US" sz="2400" dirty="0">
                <a:solidFill>
                  <a:srgbClr val="FF0066"/>
                </a:solidFill>
              </a:rPr>
              <a:t> </a:t>
            </a:r>
            <a:r>
              <a:rPr lang="en-GB" altLang="en-US" dirty="0">
                <a:solidFill>
                  <a:srgbClr val="FF0066"/>
                </a:solidFill>
              </a:rPr>
              <a:t>and</a:t>
            </a:r>
            <a:r>
              <a:rPr lang="en-GB" altLang="en-US" sz="2400" dirty="0">
                <a:solidFill>
                  <a:srgbClr val="FF0066"/>
                </a:solidFill>
              </a:rPr>
              <a:t> </a:t>
            </a:r>
            <a:r>
              <a:rPr lang="en-GB" altLang="en-US" sz="1500" b="1" dirty="0">
                <a:solidFill>
                  <a:srgbClr val="FF0066"/>
                </a:solidFill>
              </a:rPr>
              <a:t>learned many essential things</a:t>
            </a:r>
            <a:r>
              <a:rPr lang="en-GB" altLang="en-US" sz="1500" dirty="0">
                <a:solidFill>
                  <a:srgbClr val="FF0066"/>
                </a:solidFill>
              </a:rPr>
              <a:t> ”</a:t>
            </a:r>
          </a:p>
          <a:p>
            <a:endParaRPr lang="en-GB" altLang="en-US" sz="2400" dirty="0">
              <a:solidFill>
                <a:srgbClr val="FF0066"/>
              </a:solidFill>
            </a:endParaRPr>
          </a:p>
        </p:txBody>
      </p:sp>
      <p:sp>
        <p:nvSpPr>
          <p:cNvPr id="19" name="TextBox 18">
            <a:extLst>
              <a:ext uri="{FF2B5EF4-FFF2-40B4-BE49-F238E27FC236}">
                <a16:creationId xmlns:a16="http://schemas.microsoft.com/office/drawing/2014/main" id="{63C135B0-C415-46E5-8073-BAA8EF967F00}"/>
              </a:ext>
            </a:extLst>
          </p:cNvPr>
          <p:cNvSpPr txBox="1"/>
          <p:nvPr/>
        </p:nvSpPr>
        <p:spPr>
          <a:xfrm>
            <a:off x="8943676" y="3690148"/>
            <a:ext cx="1325562" cy="646112"/>
          </a:xfrm>
          <a:prstGeom prst="rect">
            <a:avLst/>
          </a:prstGeom>
          <a:noFill/>
        </p:spPr>
        <p:txBody>
          <a:bodyPr>
            <a:spAutoFit/>
          </a:bodyPr>
          <a:lstStyle/>
          <a:p>
            <a:pPr algn="r">
              <a:defRPr/>
            </a:pPr>
            <a:r>
              <a:rPr lang="en-GB" i="1" dirty="0">
                <a:solidFill>
                  <a:schemeClr val="bg1">
                    <a:lumMod val="50000"/>
                  </a:schemeClr>
                </a:solidFill>
              </a:rPr>
              <a:t>Lila – May 2019</a:t>
            </a:r>
          </a:p>
        </p:txBody>
      </p:sp>
    </p:spTree>
    <p:extLst>
      <p:ext uri="{BB962C8B-B14F-4D97-AF65-F5344CB8AC3E}">
        <p14:creationId xmlns:p14="http://schemas.microsoft.com/office/powerpoint/2010/main" val="4104296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60337" y="314325"/>
            <a:ext cx="83931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solidFill>
                  <a:srgbClr val="FF0066"/>
                </a:solidFill>
              </a:rPr>
              <a:t>“ I came in today and saw Cara…. </a:t>
            </a:r>
            <a:r>
              <a:rPr lang="en-GB" altLang="en-US" sz="1500" b="1" dirty="0">
                <a:solidFill>
                  <a:srgbClr val="FF0066"/>
                </a:solidFill>
              </a:rPr>
              <a:t>I was struggling </a:t>
            </a:r>
            <a:r>
              <a:rPr lang="en-GB" altLang="en-US" dirty="0">
                <a:solidFill>
                  <a:srgbClr val="FF0066"/>
                </a:solidFill>
              </a:rPr>
              <a:t>with the personal specification. Cara</a:t>
            </a:r>
            <a:r>
              <a:rPr lang="en-GB" altLang="en-US" sz="3300" b="1" dirty="0">
                <a:solidFill>
                  <a:srgbClr val="FF0066"/>
                </a:solidFill>
              </a:rPr>
              <a:t> </a:t>
            </a:r>
            <a:r>
              <a:rPr lang="en-GB" altLang="en-US" sz="1500" b="1" dirty="0">
                <a:solidFill>
                  <a:srgbClr val="FF0066"/>
                </a:solidFill>
              </a:rPr>
              <a:t>spent over an hour and a half </a:t>
            </a:r>
            <a:r>
              <a:rPr lang="en-GB" altLang="en-US" dirty="0">
                <a:solidFill>
                  <a:srgbClr val="FF0066"/>
                </a:solidFill>
              </a:rPr>
              <a:t>with me…. I could not have done this alone, </a:t>
            </a:r>
            <a:r>
              <a:rPr lang="en-GB" altLang="en-US" sz="1500" b="1" dirty="0">
                <a:solidFill>
                  <a:srgbClr val="FF0066"/>
                </a:solidFill>
              </a:rPr>
              <a:t>cannot express my gratitude…. </a:t>
            </a:r>
            <a:r>
              <a:rPr lang="en-GB" altLang="en-US" sz="1500" dirty="0">
                <a:solidFill>
                  <a:srgbClr val="FF0066"/>
                </a:solidFill>
              </a:rPr>
              <a:t>”</a:t>
            </a:r>
          </a:p>
        </p:txBody>
      </p:sp>
      <p:sp>
        <p:nvSpPr>
          <p:cNvPr id="5" name="TextBox 4">
            <a:extLst>
              <a:ext uri="{FF2B5EF4-FFF2-40B4-BE49-F238E27FC236}">
                <a16:creationId xmlns:a16="http://schemas.microsoft.com/office/drawing/2014/main" id="{05D1F74D-82BB-433A-B1D4-4E175CC67A15}"/>
              </a:ext>
            </a:extLst>
          </p:cNvPr>
          <p:cNvSpPr txBox="1"/>
          <p:nvPr/>
        </p:nvSpPr>
        <p:spPr>
          <a:xfrm>
            <a:off x="8993189" y="366888"/>
            <a:ext cx="1566862" cy="646112"/>
          </a:xfrm>
          <a:prstGeom prst="rect">
            <a:avLst/>
          </a:prstGeom>
          <a:noFill/>
        </p:spPr>
        <p:txBody>
          <a:bodyPr>
            <a:spAutoFit/>
          </a:bodyPr>
          <a:lstStyle/>
          <a:p>
            <a:pPr algn="r">
              <a:defRPr/>
            </a:pPr>
            <a:r>
              <a:rPr lang="en-GB" i="1" dirty="0">
                <a:solidFill>
                  <a:schemeClr val="bg1">
                    <a:lumMod val="50000"/>
                  </a:schemeClr>
                </a:solidFill>
              </a:rPr>
              <a:t>Alyson – May 2019</a:t>
            </a:r>
          </a:p>
        </p:txBody>
      </p:sp>
      <p:grpSp>
        <p:nvGrpSpPr>
          <p:cNvPr id="54276" name="Group 10"/>
          <p:cNvGrpSpPr>
            <a:grpSpLocks/>
          </p:cNvGrpSpPr>
          <p:nvPr/>
        </p:nvGrpSpPr>
        <p:grpSpPr bwMode="auto">
          <a:xfrm>
            <a:off x="3051176" y="4306889"/>
            <a:ext cx="5942013" cy="909637"/>
            <a:chOff x="152261" y="-89035"/>
            <a:chExt cx="5619004" cy="670241"/>
          </a:xfrm>
        </p:grpSpPr>
        <p:pic>
          <p:nvPicPr>
            <p:cNvPr id="5428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6"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277" name="TextBox 13"/>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54278" name="Picture 1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60337" y="1637508"/>
            <a:ext cx="80883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solidFill>
                  <a:srgbClr val="FF0066"/>
                </a:solidFill>
              </a:rPr>
              <a:t>“ The second part of my day was equally enjoyable…. Mike was very </a:t>
            </a:r>
            <a:r>
              <a:rPr lang="en-GB" altLang="en-US" sz="1500" b="1" dirty="0">
                <a:solidFill>
                  <a:srgbClr val="FF0066"/>
                </a:solidFill>
              </a:rPr>
              <a:t>professional, </a:t>
            </a:r>
            <a:r>
              <a:rPr lang="en-GB" altLang="en-US" sz="1500" b="1" dirty="0" err="1">
                <a:solidFill>
                  <a:srgbClr val="FF0066"/>
                </a:solidFill>
              </a:rPr>
              <a:t>unjudgmental</a:t>
            </a:r>
            <a:r>
              <a:rPr lang="en-GB" altLang="en-US" sz="1500" dirty="0">
                <a:solidFill>
                  <a:srgbClr val="FF0066"/>
                </a:solidFill>
              </a:rPr>
              <a:t> </a:t>
            </a:r>
            <a:r>
              <a:rPr lang="en-GB" altLang="en-US" dirty="0">
                <a:solidFill>
                  <a:srgbClr val="FF0066"/>
                </a:solidFill>
              </a:rPr>
              <a:t>and</a:t>
            </a:r>
            <a:r>
              <a:rPr lang="en-GB" altLang="en-US" sz="2400" dirty="0">
                <a:solidFill>
                  <a:srgbClr val="FF0066"/>
                </a:solidFill>
              </a:rPr>
              <a:t> </a:t>
            </a:r>
            <a:r>
              <a:rPr lang="en-GB" altLang="en-US" sz="1500" b="1" dirty="0">
                <a:solidFill>
                  <a:srgbClr val="FF0066"/>
                </a:solidFill>
              </a:rPr>
              <a:t>most importantly kind </a:t>
            </a:r>
            <a:r>
              <a:rPr lang="en-GB" altLang="en-US" sz="1500" dirty="0">
                <a:solidFill>
                  <a:srgbClr val="FF0066"/>
                </a:solidFill>
              </a:rPr>
              <a:t>”</a:t>
            </a:r>
          </a:p>
          <a:p>
            <a:endParaRPr lang="en-GB" altLang="en-US" sz="2400" dirty="0">
              <a:solidFill>
                <a:srgbClr val="FF0066"/>
              </a:solidFill>
            </a:endParaRPr>
          </a:p>
          <a:p>
            <a:endParaRPr lang="en-GB" altLang="en-US" sz="2400" dirty="0">
              <a:solidFill>
                <a:srgbClr val="FF0066"/>
              </a:solidFill>
            </a:endParaRPr>
          </a:p>
        </p:txBody>
      </p:sp>
      <p:sp>
        <p:nvSpPr>
          <p:cNvPr id="54280" name="TextBox 9"/>
          <p:cNvSpPr txBox="1">
            <a:spLocks noChangeArrowheads="1"/>
          </p:cNvSpPr>
          <p:nvPr/>
        </p:nvSpPr>
        <p:spPr bwMode="auto">
          <a:xfrm>
            <a:off x="9126539" y="1637508"/>
            <a:ext cx="13001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GB" altLang="en-US" i="1" dirty="0">
                <a:solidFill>
                  <a:srgbClr val="7F7F7F"/>
                </a:solidFill>
              </a:rPr>
              <a:t>Lila – May 2019</a:t>
            </a:r>
          </a:p>
        </p:txBody>
      </p:sp>
      <p:sp>
        <p:nvSpPr>
          <p:cNvPr id="16" name="TextBox 15"/>
          <p:cNvSpPr txBox="1">
            <a:spLocks noChangeArrowheads="1"/>
          </p:cNvSpPr>
          <p:nvPr/>
        </p:nvSpPr>
        <p:spPr bwMode="auto">
          <a:xfrm>
            <a:off x="219869" y="2537621"/>
            <a:ext cx="68373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GB" altLang="en-US" sz="2400" dirty="0">
              <a:solidFill>
                <a:srgbClr val="FF0066"/>
              </a:solidFill>
            </a:endParaRPr>
          </a:p>
          <a:p>
            <a:r>
              <a:rPr lang="en-GB" altLang="en-US" dirty="0">
                <a:solidFill>
                  <a:srgbClr val="FF0066"/>
                </a:solidFill>
              </a:rPr>
              <a:t>“ I will </a:t>
            </a:r>
            <a:r>
              <a:rPr lang="en-GB" altLang="en-US" sz="1500" b="1" dirty="0">
                <a:solidFill>
                  <a:srgbClr val="FF0066"/>
                </a:solidFill>
              </a:rPr>
              <a:t>recommend WISE Ability Services </a:t>
            </a:r>
            <a:r>
              <a:rPr lang="en-GB" altLang="en-US" dirty="0">
                <a:solidFill>
                  <a:srgbClr val="FF0066"/>
                </a:solidFill>
              </a:rPr>
              <a:t>and the </a:t>
            </a:r>
            <a:r>
              <a:rPr lang="en-GB" altLang="en-US" sz="1500" b="1" dirty="0" err="1">
                <a:solidFill>
                  <a:srgbClr val="FF0066"/>
                </a:solidFill>
              </a:rPr>
              <a:t>UCan</a:t>
            </a:r>
            <a:r>
              <a:rPr lang="en-GB" altLang="en-US" sz="1500" b="1" dirty="0">
                <a:solidFill>
                  <a:srgbClr val="FF0066"/>
                </a:solidFill>
              </a:rPr>
              <a:t> project </a:t>
            </a:r>
            <a:r>
              <a:rPr lang="en-GB" altLang="en-US" dirty="0">
                <a:solidFill>
                  <a:srgbClr val="FF0066"/>
                </a:solidFill>
              </a:rPr>
              <a:t>to my friends…. ”</a:t>
            </a:r>
          </a:p>
        </p:txBody>
      </p:sp>
      <p:sp>
        <p:nvSpPr>
          <p:cNvPr id="17" name="TextBox 16">
            <a:extLst>
              <a:ext uri="{FF2B5EF4-FFF2-40B4-BE49-F238E27FC236}">
                <a16:creationId xmlns:a16="http://schemas.microsoft.com/office/drawing/2014/main" id="{47375F35-83CD-4C29-B43E-A55F61EFB489}"/>
              </a:ext>
            </a:extLst>
          </p:cNvPr>
          <p:cNvSpPr txBox="1"/>
          <p:nvPr/>
        </p:nvSpPr>
        <p:spPr>
          <a:xfrm>
            <a:off x="8943976" y="2908129"/>
            <a:ext cx="1616075" cy="646112"/>
          </a:xfrm>
          <a:prstGeom prst="rect">
            <a:avLst/>
          </a:prstGeom>
          <a:noFill/>
        </p:spPr>
        <p:txBody>
          <a:bodyPr>
            <a:spAutoFit/>
          </a:bodyPr>
          <a:lstStyle/>
          <a:p>
            <a:pPr algn="r">
              <a:defRPr/>
            </a:pPr>
            <a:r>
              <a:rPr lang="en-GB" i="1" dirty="0">
                <a:solidFill>
                  <a:schemeClr val="bg1">
                    <a:lumMod val="50000"/>
                  </a:schemeClr>
                </a:solidFill>
              </a:rPr>
              <a:t>William</a:t>
            </a:r>
            <a:r>
              <a:rPr lang="en-GB" dirty="0">
                <a:solidFill>
                  <a:schemeClr val="bg1">
                    <a:lumMod val="50000"/>
                  </a:schemeClr>
                </a:solidFill>
              </a:rPr>
              <a:t> – May 2019</a:t>
            </a:r>
          </a:p>
        </p:txBody>
      </p:sp>
      <p:sp>
        <p:nvSpPr>
          <p:cNvPr id="18" name="TextBox 17"/>
          <p:cNvSpPr txBox="1">
            <a:spLocks noChangeArrowheads="1"/>
          </p:cNvSpPr>
          <p:nvPr/>
        </p:nvSpPr>
        <p:spPr bwMode="auto">
          <a:xfrm>
            <a:off x="118419" y="3309146"/>
            <a:ext cx="82677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GB" altLang="en-US" sz="2400" dirty="0">
              <a:solidFill>
                <a:srgbClr val="FF0066"/>
              </a:solidFill>
            </a:endParaRPr>
          </a:p>
          <a:p>
            <a:r>
              <a:rPr lang="en-GB" altLang="en-US" sz="1500" dirty="0">
                <a:solidFill>
                  <a:srgbClr val="FF0066"/>
                </a:solidFill>
              </a:rPr>
              <a:t>“ </a:t>
            </a:r>
            <a:r>
              <a:rPr lang="en-GB" altLang="en-US" sz="1500" b="1" dirty="0">
                <a:solidFill>
                  <a:srgbClr val="FF0066"/>
                </a:solidFill>
              </a:rPr>
              <a:t>….love</a:t>
            </a:r>
            <a:r>
              <a:rPr lang="en-GB" altLang="en-US" sz="1500" dirty="0">
                <a:solidFill>
                  <a:srgbClr val="FF0066"/>
                </a:solidFill>
              </a:rPr>
              <a:t> </a:t>
            </a:r>
            <a:r>
              <a:rPr lang="en-GB" altLang="en-US" dirty="0">
                <a:solidFill>
                  <a:srgbClr val="FF0066"/>
                </a:solidFill>
              </a:rPr>
              <a:t>the</a:t>
            </a:r>
            <a:r>
              <a:rPr lang="en-GB" altLang="en-US" sz="2400" dirty="0">
                <a:solidFill>
                  <a:srgbClr val="FF0066"/>
                </a:solidFill>
              </a:rPr>
              <a:t> </a:t>
            </a:r>
            <a:r>
              <a:rPr lang="en-GB" altLang="en-US" sz="1500" b="1" dirty="0">
                <a:solidFill>
                  <a:srgbClr val="FF0066"/>
                </a:solidFill>
              </a:rPr>
              <a:t>WISE Ability Services</a:t>
            </a:r>
            <a:r>
              <a:rPr lang="en-GB" altLang="en-US" sz="1500" dirty="0">
                <a:solidFill>
                  <a:srgbClr val="FF0066"/>
                </a:solidFill>
              </a:rPr>
              <a:t> </a:t>
            </a:r>
            <a:r>
              <a:rPr lang="en-GB" altLang="en-US" dirty="0">
                <a:solidFill>
                  <a:srgbClr val="FF0066"/>
                </a:solidFill>
              </a:rPr>
              <a:t>team. You are </a:t>
            </a:r>
            <a:r>
              <a:rPr lang="en-GB" altLang="en-US" sz="1500" b="1" dirty="0">
                <a:solidFill>
                  <a:srgbClr val="FF0066"/>
                </a:solidFill>
              </a:rPr>
              <a:t>creating</a:t>
            </a:r>
            <a:r>
              <a:rPr lang="en-GB" altLang="en-US" sz="1500" dirty="0">
                <a:solidFill>
                  <a:srgbClr val="FF0066"/>
                </a:solidFill>
              </a:rPr>
              <a:t> </a:t>
            </a:r>
            <a:r>
              <a:rPr lang="en-GB" altLang="en-US" sz="1500" b="1" dirty="0">
                <a:solidFill>
                  <a:srgbClr val="FF0066"/>
                </a:solidFill>
              </a:rPr>
              <a:t>a vibrant place filled with hope for everybody </a:t>
            </a:r>
            <a:r>
              <a:rPr lang="en-GB" altLang="en-US" dirty="0">
                <a:solidFill>
                  <a:srgbClr val="FF0066"/>
                </a:solidFill>
              </a:rPr>
              <a:t>that comes to you ”</a:t>
            </a:r>
          </a:p>
        </p:txBody>
      </p:sp>
      <p:sp>
        <p:nvSpPr>
          <p:cNvPr id="19" name="TextBox 18">
            <a:extLst>
              <a:ext uri="{FF2B5EF4-FFF2-40B4-BE49-F238E27FC236}">
                <a16:creationId xmlns:a16="http://schemas.microsoft.com/office/drawing/2014/main" id="{2118DB62-87B1-4B79-B71F-B8E85E3371BF}"/>
              </a:ext>
            </a:extLst>
          </p:cNvPr>
          <p:cNvSpPr txBox="1"/>
          <p:nvPr/>
        </p:nvSpPr>
        <p:spPr>
          <a:xfrm>
            <a:off x="8968690" y="3697288"/>
            <a:ext cx="1357312" cy="646113"/>
          </a:xfrm>
          <a:prstGeom prst="rect">
            <a:avLst/>
          </a:prstGeom>
          <a:noFill/>
        </p:spPr>
        <p:txBody>
          <a:bodyPr>
            <a:spAutoFit/>
          </a:bodyPr>
          <a:lstStyle/>
          <a:p>
            <a:pPr algn="r">
              <a:defRPr/>
            </a:pPr>
            <a:r>
              <a:rPr lang="en-GB" i="1" dirty="0">
                <a:solidFill>
                  <a:schemeClr val="bg1">
                    <a:lumMod val="50000"/>
                  </a:schemeClr>
                </a:solidFill>
              </a:rPr>
              <a:t>Bill – May 2019</a:t>
            </a:r>
          </a:p>
        </p:txBody>
      </p:sp>
    </p:spTree>
    <p:extLst>
      <p:ext uri="{BB962C8B-B14F-4D97-AF65-F5344CB8AC3E}">
        <p14:creationId xmlns:p14="http://schemas.microsoft.com/office/powerpoint/2010/main" val="1335860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6"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D7C7F8-2C60-458B-BFB2-A14120AEFCF5}"/>
              </a:ext>
            </a:extLst>
          </p:cNvPr>
          <p:cNvSpPr>
            <a:spLocks noGrp="1"/>
          </p:cNvSpPr>
          <p:nvPr>
            <p:ph idx="1"/>
          </p:nvPr>
        </p:nvSpPr>
        <p:spPr>
          <a:xfrm>
            <a:off x="1806576" y="1062039"/>
            <a:ext cx="8639175" cy="4695825"/>
          </a:xfrm>
        </p:spPr>
        <p:txBody>
          <a:bodyPr>
            <a:normAutofit/>
          </a:bodyPr>
          <a:lstStyle/>
          <a:p>
            <a:pPr marL="0" indent="0">
              <a:buNone/>
              <a:defRPr/>
            </a:pPr>
            <a:r>
              <a:rPr lang="en-GB" sz="1500" b="1" i="1" u="sng" dirty="0">
                <a:solidFill>
                  <a:srgbClr val="FF0066"/>
                </a:solidFill>
              </a:rPr>
              <a:t>Feedback continued….</a:t>
            </a:r>
            <a:endParaRPr lang="en-GB" sz="1500" b="1" i="1" dirty="0">
              <a:solidFill>
                <a:srgbClr val="FF0066"/>
              </a:solidFill>
            </a:endParaRPr>
          </a:p>
          <a:p>
            <a:pPr marL="0" indent="0">
              <a:buNone/>
              <a:defRPr/>
            </a:pPr>
            <a:r>
              <a:rPr lang="en-GB" sz="1500" dirty="0"/>
              <a:t> </a:t>
            </a:r>
          </a:p>
          <a:p>
            <a:pPr marL="0" indent="0">
              <a:buNone/>
              <a:defRPr/>
            </a:pPr>
            <a:r>
              <a:rPr lang="en-GB" sz="1500" dirty="0">
                <a:solidFill>
                  <a:schemeClr val="bg1">
                    <a:lumMod val="50000"/>
                  </a:schemeClr>
                </a:solidFill>
              </a:rPr>
              <a:t>“Thankyou for all of your support on the </a:t>
            </a:r>
            <a:r>
              <a:rPr lang="en-GB" sz="1500" dirty="0" err="1">
                <a:solidFill>
                  <a:schemeClr val="bg1">
                    <a:lumMod val="50000"/>
                  </a:schemeClr>
                </a:solidFill>
              </a:rPr>
              <a:t>UCan</a:t>
            </a:r>
            <a:r>
              <a:rPr lang="en-GB" sz="1500" dirty="0">
                <a:solidFill>
                  <a:schemeClr val="bg1">
                    <a:lumMod val="50000"/>
                  </a:schemeClr>
                </a:solidFill>
              </a:rPr>
              <a:t> project -  I am slowly getting my confidence back. Before I started I had no direction but now I feel my life is back on track” </a:t>
            </a:r>
          </a:p>
          <a:p>
            <a:pPr marL="0" indent="0">
              <a:buNone/>
              <a:defRPr/>
            </a:pPr>
            <a:endParaRPr lang="en-GB" sz="1500" dirty="0">
              <a:solidFill>
                <a:schemeClr val="bg1">
                  <a:lumMod val="50000"/>
                </a:schemeClr>
              </a:solidFill>
            </a:endParaRPr>
          </a:p>
          <a:p>
            <a:pPr marL="0" indent="0">
              <a:buNone/>
              <a:defRPr/>
            </a:pPr>
            <a:r>
              <a:rPr lang="en-GB" sz="1500" dirty="0">
                <a:solidFill>
                  <a:srgbClr val="FF0066"/>
                </a:solidFill>
              </a:rPr>
              <a:t>“I've just had Dixons Carphone Warehouse call me and offer me an interview! It was such a confidence boost for me to have a company phone me! And that's all because of you being so supportive to me and helping me with job search! Thank you so much!”</a:t>
            </a:r>
          </a:p>
          <a:p>
            <a:pPr marL="0" indent="0">
              <a:buNone/>
              <a:defRPr/>
            </a:pPr>
            <a:endParaRPr lang="en-GB" sz="1500" dirty="0">
              <a:solidFill>
                <a:schemeClr val="bg1">
                  <a:lumMod val="50000"/>
                </a:schemeClr>
              </a:solidFill>
            </a:endParaRPr>
          </a:p>
          <a:p>
            <a:pPr marL="0" indent="0">
              <a:buNone/>
              <a:defRPr/>
            </a:pPr>
            <a:r>
              <a:rPr lang="en-GB" sz="1500" dirty="0">
                <a:solidFill>
                  <a:schemeClr val="bg1">
                    <a:lumMod val="50000"/>
                  </a:schemeClr>
                </a:solidFill>
              </a:rPr>
              <a:t>“There is a lifeline to feel a part of society again with no judgement made at all times. I have accepted life experiences and now no longer feel like a worthless victim.”</a:t>
            </a:r>
          </a:p>
          <a:p>
            <a:pPr marL="0" indent="0">
              <a:buNone/>
              <a:defRPr/>
            </a:pPr>
            <a:endParaRPr lang="en-GB" sz="1500" dirty="0"/>
          </a:p>
          <a:p>
            <a:pPr marL="0" indent="0">
              <a:buNone/>
              <a:defRPr/>
            </a:pPr>
            <a:endParaRPr lang="en-GB" sz="1500" dirty="0"/>
          </a:p>
          <a:p>
            <a:pPr marL="0" indent="0">
              <a:buNone/>
              <a:defRPr/>
            </a:pPr>
            <a:endParaRPr lang="en-GB" dirty="0"/>
          </a:p>
          <a:p>
            <a:pPr>
              <a:defRPr/>
            </a:pPr>
            <a:endParaRPr lang="en-GB" dirty="0"/>
          </a:p>
        </p:txBody>
      </p:sp>
      <p:grpSp>
        <p:nvGrpSpPr>
          <p:cNvPr id="55299" name="Group 8"/>
          <p:cNvGrpSpPr>
            <a:grpSpLocks/>
          </p:cNvGrpSpPr>
          <p:nvPr/>
        </p:nvGrpSpPr>
        <p:grpSpPr bwMode="auto">
          <a:xfrm>
            <a:off x="3051176" y="4306889"/>
            <a:ext cx="5942013" cy="909637"/>
            <a:chOff x="152261" y="-89035"/>
            <a:chExt cx="5619004" cy="670241"/>
          </a:xfrm>
        </p:grpSpPr>
        <p:pic>
          <p:nvPicPr>
            <p:cNvPr id="55302"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3" name="Pictur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5300" name="TextBox 11"/>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55301"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7958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3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3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3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D7C7F8-2C60-458B-BFB2-A14120AEFCF5}"/>
              </a:ext>
            </a:extLst>
          </p:cNvPr>
          <p:cNvSpPr>
            <a:spLocks noGrp="1"/>
          </p:cNvSpPr>
          <p:nvPr>
            <p:ph idx="1"/>
          </p:nvPr>
        </p:nvSpPr>
        <p:spPr>
          <a:xfrm>
            <a:off x="1806576" y="1062039"/>
            <a:ext cx="8639175" cy="4695825"/>
          </a:xfrm>
        </p:spPr>
        <p:txBody>
          <a:bodyPr>
            <a:normAutofit/>
          </a:bodyPr>
          <a:lstStyle/>
          <a:p>
            <a:pPr marL="0" indent="0">
              <a:buNone/>
              <a:defRPr/>
            </a:pPr>
            <a:r>
              <a:rPr lang="en-GB" sz="1500" b="1" i="1" u="sng" dirty="0">
                <a:solidFill>
                  <a:srgbClr val="FF0066"/>
                </a:solidFill>
              </a:rPr>
              <a:t>Feedback continued….</a:t>
            </a:r>
            <a:endParaRPr lang="en-GB" sz="1500" b="1" i="1" dirty="0">
              <a:solidFill>
                <a:srgbClr val="FF0066"/>
              </a:solidFill>
            </a:endParaRPr>
          </a:p>
          <a:p>
            <a:pPr marL="0" indent="0">
              <a:buNone/>
              <a:defRPr/>
            </a:pPr>
            <a:r>
              <a:rPr lang="en-GB" sz="1500" dirty="0"/>
              <a:t> </a:t>
            </a:r>
          </a:p>
          <a:p>
            <a:pPr marL="0" indent="0">
              <a:buNone/>
              <a:defRPr/>
            </a:pPr>
            <a:r>
              <a:rPr lang="en-GB" sz="1500" dirty="0">
                <a:solidFill>
                  <a:schemeClr val="bg1">
                    <a:lumMod val="50000"/>
                  </a:schemeClr>
                </a:solidFill>
              </a:rPr>
              <a:t>“Before I met my Personal Champion, my bed was my life. The whole process has given me my life back with even better options ahead.”</a:t>
            </a:r>
          </a:p>
          <a:p>
            <a:pPr marL="0" indent="0">
              <a:buNone/>
              <a:defRPr/>
            </a:pPr>
            <a:endParaRPr lang="en-GB" sz="1200" dirty="0">
              <a:solidFill>
                <a:schemeClr val="bg1">
                  <a:lumMod val="50000"/>
                </a:schemeClr>
              </a:solidFill>
            </a:endParaRPr>
          </a:p>
          <a:p>
            <a:pPr marL="0" indent="0">
              <a:buNone/>
              <a:defRPr/>
            </a:pPr>
            <a:r>
              <a:rPr lang="en-GB" sz="1500" dirty="0">
                <a:solidFill>
                  <a:srgbClr val="FF0066"/>
                </a:solidFill>
              </a:rPr>
              <a:t> “The project has dramatically changed my life. It has given me a new lease of life and if it wasn’t for your pestering the Lantern Trust, keeping my land lady informed and introducing me to Mike at Lantern Trust, I would probably still be living in a tent somewhere. </a:t>
            </a:r>
          </a:p>
          <a:p>
            <a:pPr marL="0" indent="0">
              <a:buNone/>
              <a:defRPr/>
            </a:pPr>
            <a:endParaRPr lang="en-GB" sz="1200" dirty="0">
              <a:solidFill>
                <a:schemeClr val="bg1">
                  <a:lumMod val="50000"/>
                </a:schemeClr>
              </a:solidFill>
            </a:endParaRPr>
          </a:p>
          <a:p>
            <a:pPr marL="0" indent="0">
              <a:buNone/>
              <a:defRPr/>
            </a:pPr>
            <a:r>
              <a:rPr lang="en-GB" sz="1500" dirty="0">
                <a:solidFill>
                  <a:schemeClr val="bg1">
                    <a:lumMod val="50000"/>
                  </a:schemeClr>
                </a:solidFill>
              </a:rPr>
              <a:t>I think that the project is great, well its more than great, it’s there for everyone and the support that you receive could save your life. Actually, I have a friend who is currently in a bit of a situation and I have recommended that she speak with you and hopefully she can get the support she needs.”</a:t>
            </a:r>
          </a:p>
          <a:p>
            <a:pPr marL="0" indent="0">
              <a:buNone/>
              <a:defRPr/>
            </a:pPr>
            <a:endParaRPr lang="en-GB" sz="1500" dirty="0">
              <a:solidFill>
                <a:schemeClr val="bg1">
                  <a:lumMod val="50000"/>
                </a:schemeClr>
              </a:solidFill>
            </a:endParaRPr>
          </a:p>
          <a:p>
            <a:pPr marL="0" indent="0">
              <a:buNone/>
              <a:defRPr/>
            </a:pPr>
            <a:endParaRPr lang="en-GB" sz="1500" dirty="0"/>
          </a:p>
          <a:p>
            <a:pPr marL="0" indent="0">
              <a:buNone/>
              <a:defRPr/>
            </a:pPr>
            <a:endParaRPr lang="en-GB" dirty="0"/>
          </a:p>
          <a:p>
            <a:pPr>
              <a:defRPr/>
            </a:pPr>
            <a:endParaRPr lang="en-GB" dirty="0"/>
          </a:p>
        </p:txBody>
      </p:sp>
      <p:grpSp>
        <p:nvGrpSpPr>
          <p:cNvPr id="56323" name="Group 8"/>
          <p:cNvGrpSpPr>
            <a:grpSpLocks/>
          </p:cNvGrpSpPr>
          <p:nvPr/>
        </p:nvGrpSpPr>
        <p:grpSpPr bwMode="auto">
          <a:xfrm>
            <a:off x="3051176" y="4306889"/>
            <a:ext cx="5942013" cy="909637"/>
            <a:chOff x="152261" y="-89035"/>
            <a:chExt cx="5619004" cy="670241"/>
          </a:xfrm>
        </p:grpSpPr>
        <p:pic>
          <p:nvPicPr>
            <p:cNvPr id="56326"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7" name="Pictur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6324" name="TextBox 11"/>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56325"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38469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347A5-D306-4665-A668-3AECA6885500}"/>
              </a:ext>
            </a:extLst>
          </p:cNvPr>
          <p:cNvSpPr>
            <a:spLocks noGrp="1"/>
          </p:cNvSpPr>
          <p:nvPr>
            <p:ph type="title"/>
          </p:nvPr>
        </p:nvSpPr>
        <p:spPr>
          <a:xfrm>
            <a:off x="2152650" y="1993901"/>
            <a:ext cx="7886700" cy="993775"/>
          </a:xfrm>
        </p:spPr>
        <p:txBody>
          <a:bodyPr/>
          <a:lstStyle/>
          <a:p>
            <a:pPr>
              <a:defRPr/>
            </a:pPr>
            <a:r>
              <a:rPr lang="en-GB" b="1" dirty="0">
                <a:solidFill>
                  <a:srgbClr val="FF0066"/>
                </a:solidFill>
                <a:latin typeface="+mn-lt"/>
              </a:rPr>
              <a:t>STAKEHOLDER FEEDBACK</a:t>
            </a:r>
          </a:p>
        </p:txBody>
      </p:sp>
      <p:cxnSp>
        <p:nvCxnSpPr>
          <p:cNvPr id="8" name="Straight Connector 7">
            <a:extLst>
              <a:ext uri="{FF2B5EF4-FFF2-40B4-BE49-F238E27FC236}">
                <a16:creationId xmlns:a16="http://schemas.microsoft.com/office/drawing/2014/main" id="{F724F71D-89B1-4A2E-AA90-8AB672452D97}"/>
              </a:ext>
            </a:extLst>
          </p:cNvPr>
          <p:cNvCxnSpPr>
            <a:cxnSpLocks/>
          </p:cNvCxnSpPr>
          <p:nvPr/>
        </p:nvCxnSpPr>
        <p:spPr>
          <a:xfrm>
            <a:off x="3402014" y="2776538"/>
            <a:ext cx="537527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7348" name="Group 17"/>
          <p:cNvGrpSpPr>
            <a:grpSpLocks/>
          </p:cNvGrpSpPr>
          <p:nvPr/>
        </p:nvGrpSpPr>
        <p:grpSpPr bwMode="auto">
          <a:xfrm>
            <a:off x="3051176" y="4306889"/>
            <a:ext cx="5942013" cy="909637"/>
            <a:chOff x="152261" y="-89035"/>
            <a:chExt cx="5619004" cy="670241"/>
          </a:xfrm>
        </p:grpSpPr>
        <p:pic>
          <p:nvPicPr>
            <p:cNvPr id="57351"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2" name="Picture 1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7349" name="TextBox 20"/>
          <p:cNvSpPr txBox="1">
            <a:spLocks noChangeArrowheads="1"/>
          </p:cNvSpPr>
          <p:nvPr/>
        </p:nvSpPr>
        <p:spPr bwMode="auto">
          <a:xfrm>
            <a:off x="3638550" y="5308600"/>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t>The UCan project is funded by the European Social Fund and </a:t>
            </a:r>
          </a:p>
          <a:p>
            <a:pPr algn="ctr"/>
            <a:r>
              <a:rPr lang="en-GB" altLang="en-US" b="1"/>
              <a:t>The National Lottery Community Fund</a:t>
            </a:r>
            <a:endParaRPr lang="en-GB" altLang="en-US"/>
          </a:p>
          <a:p>
            <a:endParaRPr lang="en-GB" altLang="en-US"/>
          </a:p>
        </p:txBody>
      </p:sp>
      <p:pic>
        <p:nvPicPr>
          <p:cNvPr id="57350" name="Picture 2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4163" y="4113213"/>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231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D80FDE-6FC2-42CA-B84B-F6DF17701E38}"/>
              </a:ext>
            </a:extLst>
          </p:cNvPr>
          <p:cNvSpPr txBox="1"/>
          <p:nvPr/>
        </p:nvSpPr>
        <p:spPr>
          <a:xfrm>
            <a:off x="963700" y="452009"/>
            <a:ext cx="10643414" cy="4524315"/>
          </a:xfrm>
          <a:prstGeom prst="rect">
            <a:avLst/>
          </a:prstGeom>
          <a:noFill/>
        </p:spPr>
        <p:txBody>
          <a:bodyPr wrap="square">
            <a:spAutoFit/>
          </a:bodyPr>
          <a:lstStyle/>
          <a:p>
            <a:pPr algn="ctr">
              <a:defRPr/>
            </a:pPr>
            <a:r>
              <a:rPr lang="en-GB" dirty="0">
                <a:solidFill>
                  <a:schemeClr val="bg1">
                    <a:lumMod val="50000"/>
                  </a:schemeClr>
                </a:solidFill>
              </a:rPr>
              <a:t>The </a:t>
            </a:r>
            <a:r>
              <a:rPr lang="en-GB" dirty="0" err="1">
                <a:solidFill>
                  <a:schemeClr val="bg1">
                    <a:lumMod val="50000"/>
                  </a:schemeClr>
                </a:solidFill>
              </a:rPr>
              <a:t>UCan</a:t>
            </a:r>
            <a:r>
              <a:rPr lang="en-GB" dirty="0">
                <a:solidFill>
                  <a:schemeClr val="bg1">
                    <a:lumMod val="50000"/>
                  </a:schemeClr>
                </a:solidFill>
              </a:rPr>
              <a:t> project is delivering a vital and invaluable service to Dorset and especially to those most disadvantaged, many of whom have multiple complex needs and/or most vulnerable and at risk. WISE Ability Services have been a breath of fresh air in the provider world, providing an embodiment of excellence in the level of support to individuals which is focused and tailored to their capabilities. </a:t>
            </a:r>
          </a:p>
          <a:p>
            <a:pPr algn="ctr">
              <a:defRPr/>
            </a:pPr>
            <a:r>
              <a:rPr lang="en-GB" dirty="0">
                <a:solidFill>
                  <a:schemeClr val="bg1">
                    <a:lumMod val="50000"/>
                  </a:schemeClr>
                </a:solidFill>
              </a:rPr>
              <a:t> </a:t>
            </a:r>
          </a:p>
          <a:p>
            <a:pPr algn="ctr">
              <a:defRPr/>
            </a:pPr>
            <a:r>
              <a:rPr lang="en-GB" dirty="0">
                <a:solidFill>
                  <a:srgbClr val="FF0066"/>
                </a:solidFill>
              </a:rPr>
              <a:t>The project has truly shown to give participants 1-2-1 personalised support whilst being completely voluntary and flexible and these key aspects do make it a huge success. Your methods mean that WISE Ability Services are crucially effective at supporting local people and the community. It has been commented from many of my team that your team’s drive and dedication has really made the difference in supporting our joint customers to reach goals that many thought were not possible.</a:t>
            </a:r>
          </a:p>
          <a:p>
            <a:pPr algn="ctr">
              <a:defRPr/>
            </a:pPr>
            <a:r>
              <a:rPr lang="en-GB" dirty="0">
                <a:solidFill>
                  <a:schemeClr val="bg1">
                    <a:lumMod val="50000"/>
                  </a:schemeClr>
                </a:solidFill>
              </a:rPr>
              <a:t> </a:t>
            </a:r>
          </a:p>
          <a:p>
            <a:pPr algn="ctr">
              <a:defRPr/>
            </a:pPr>
            <a:r>
              <a:rPr lang="en-GB" dirty="0">
                <a:solidFill>
                  <a:schemeClr val="bg1">
                    <a:lumMod val="50000"/>
                  </a:schemeClr>
                </a:solidFill>
              </a:rPr>
              <a:t>We are receiving fantastic feedback from everyone who has been referred and supported by </a:t>
            </a:r>
            <a:r>
              <a:rPr lang="en-GB" dirty="0" err="1">
                <a:solidFill>
                  <a:schemeClr val="bg1">
                    <a:lumMod val="50000"/>
                  </a:schemeClr>
                </a:solidFill>
              </a:rPr>
              <a:t>UCan</a:t>
            </a:r>
            <a:r>
              <a:rPr lang="en-GB" dirty="0">
                <a:solidFill>
                  <a:schemeClr val="bg1">
                    <a:lumMod val="50000"/>
                  </a:schemeClr>
                </a:solidFill>
              </a:rPr>
              <a:t>. Due to the demand of your excellent service I certainly hope that the project long continues to be accessible to the people of Dorset.</a:t>
            </a:r>
          </a:p>
          <a:p>
            <a:pPr algn="ctr">
              <a:defRPr/>
            </a:pPr>
            <a:endParaRPr lang="en-GB" dirty="0"/>
          </a:p>
          <a:p>
            <a:pPr algn="ctr">
              <a:defRPr/>
            </a:pPr>
            <a:r>
              <a:rPr lang="en-GB" dirty="0" smtClean="0"/>
              <a:t>David </a:t>
            </a:r>
            <a:r>
              <a:rPr lang="en-GB" dirty="0"/>
              <a:t>McArthur MBE – Employer &amp; Partnership Manager DWP</a:t>
            </a:r>
          </a:p>
        </p:txBody>
      </p:sp>
      <p:grpSp>
        <p:nvGrpSpPr>
          <p:cNvPr id="58371" name="Group 2"/>
          <p:cNvGrpSpPr>
            <a:grpSpLocks/>
          </p:cNvGrpSpPr>
          <p:nvPr/>
        </p:nvGrpSpPr>
        <p:grpSpPr bwMode="auto">
          <a:xfrm>
            <a:off x="565836" y="5791170"/>
            <a:ext cx="5942013" cy="909637"/>
            <a:chOff x="152261" y="-89035"/>
            <a:chExt cx="5619004" cy="670241"/>
          </a:xfrm>
        </p:grpSpPr>
        <p:pic>
          <p:nvPicPr>
            <p:cNvPr id="583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261" y="-11920"/>
              <a:ext cx="1018765" cy="54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5"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745" y="-89035"/>
              <a:ext cx="1240520" cy="6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8372" name="TextBox 5"/>
          <p:cNvSpPr txBox="1">
            <a:spLocks noChangeArrowheads="1"/>
          </p:cNvSpPr>
          <p:nvPr/>
        </p:nvSpPr>
        <p:spPr bwMode="auto">
          <a:xfrm>
            <a:off x="6941922" y="5500657"/>
            <a:ext cx="4914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dirty="0"/>
              <a:t>The </a:t>
            </a:r>
            <a:r>
              <a:rPr lang="en-GB" altLang="en-US" b="1" dirty="0" err="1"/>
              <a:t>UCan</a:t>
            </a:r>
            <a:r>
              <a:rPr lang="en-GB" altLang="en-US" b="1" dirty="0"/>
              <a:t> project is funded by the European Social Fund and </a:t>
            </a:r>
          </a:p>
          <a:p>
            <a:pPr algn="ctr"/>
            <a:r>
              <a:rPr lang="en-GB" altLang="en-US" b="1" dirty="0"/>
              <a:t>The National Lottery Community Fund</a:t>
            </a:r>
            <a:endParaRPr lang="en-GB" altLang="en-US" dirty="0"/>
          </a:p>
          <a:p>
            <a:endParaRPr lang="en-GB" altLang="en-US" dirty="0"/>
          </a:p>
        </p:txBody>
      </p:sp>
      <p:pic>
        <p:nvPicPr>
          <p:cNvPr id="58373"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28993" y="5754688"/>
            <a:ext cx="3586162"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8817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611</Words>
  <Application>Microsoft Office PowerPoint</Application>
  <PresentationFormat>Widescreen</PresentationFormat>
  <Paragraphs>90</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Building Better Opportunities  UCan Project  Andy Harley – Contract Manager</vt:lpstr>
      <vt:lpstr>PowerPoint Presentation</vt:lpstr>
      <vt:lpstr>WHAT OUR PARTICIPANTS SAY</vt:lpstr>
      <vt:lpstr>PowerPoint Presentation</vt:lpstr>
      <vt:lpstr>PowerPoint Presentation</vt:lpstr>
      <vt:lpstr>PowerPoint Presentation</vt:lpstr>
      <vt:lpstr>PowerPoint Presentation</vt:lpstr>
      <vt:lpstr>STAKEHOLDER FEEDBACK</vt:lpstr>
      <vt:lpstr>PowerPoint Presentation</vt:lpstr>
      <vt:lpstr>PowerPoint Presentation</vt:lpstr>
      <vt:lpstr>Building Better Opportunities  UCan Project  Andy Harley – UCan Contract Manager</vt:lpstr>
    </vt:vector>
  </TitlesOfParts>
  <Company>Ecorys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Ecorys UK</dc:creator>
  <cp:lastModifiedBy>Ecorys UK</cp:lastModifiedBy>
  <cp:revision>2</cp:revision>
  <dcterms:created xsi:type="dcterms:W3CDTF">2019-07-30T07:48:23Z</dcterms:created>
  <dcterms:modified xsi:type="dcterms:W3CDTF">2019-07-30T07:53:54Z</dcterms:modified>
</cp:coreProperties>
</file>